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Lst>
  <p:notesMasterIdLst>
    <p:notesMasterId r:id="rId71"/>
  </p:notesMasterIdLst>
  <p:handoutMasterIdLst>
    <p:handoutMasterId r:id="rId72"/>
  </p:handoutMasterIdLst>
  <p:sldIdLst>
    <p:sldId id="322" r:id="rId2"/>
    <p:sldId id="563" r:id="rId3"/>
    <p:sldId id="408" r:id="rId4"/>
    <p:sldId id="295" r:id="rId5"/>
    <p:sldId id="496" r:id="rId6"/>
    <p:sldId id="497" r:id="rId7"/>
    <p:sldId id="498" r:id="rId8"/>
    <p:sldId id="328" r:id="rId9"/>
    <p:sldId id="292" r:id="rId10"/>
    <p:sldId id="286" r:id="rId11"/>
    <p:sldId id="323" r:id="rId12"/>
    <p:sldId id="305" r:id="rId13"/>
    <p:sldId id="307" r:id="rId14"/>
    <p:sldId id="503" r:id="rId15"/>
    <p:sldId id="549" r:id="rId16"/>
    <p:sldId id="310" r:id="rId17"/>
    <p:sldId id="314" r:id="rId18"/>
    <p:sldId id="495" r:id="rId19"/>
    <p:sldId id="506" r:id="rId20"/>
    <p:sldId id="575" r:id="rId21"/>
    <p:sldId id="576" r:id="rId22"/>
    <p:sldId id="577" r:id="rId23"/>
    <p:sldId id="578" r:id="rId24"/>
    <p:sldId id="579" r:id="rId25"/>
    <p:sldId id="580" r:id="rId26"/>
    <p:sldId id="561" r:id="rId27"/>
    <p:sldId id="569" r:id="rId28"/>
    <p:sldId id="570" r:id="rId29"/>
    <p:sldId id="571" r:id="rId30"/>
    <p:sldId id="572" r:id="rId31"/>
    <p:sldId id="573" r:id="rId32"/>
    <p:sldId id="574" r:id="rId33"/>
    <p:sldId id="562" r:id="rId34"/>
    <p:sldId id="566" r:id="rId35"/>
    <p:sldId id="567" r:id="rId36"/>
    <p:sldId id="568" r:id="rId37"/>
    <p:sldId id="550" r:id="rId38"/>
    <p:sldId id="551" r:id="rId39"/>
    <p:sldId id="559" r:id="rId40"/>
    <p:sldId id="500" r:id="rId41"/>
    <p:sldId id="529" r:id="rId42"/>
    <p:sldId id="556" r:id="rId43"/>
    <p:sldId id="560" r:id="rId44"/>
    <p:sldId id="531" r:id="rId45"/>
    <p:sldId id="552" r:id="rId46"/>
    <p:sldId id="553" r:id="rId47"/>
    <p:sldId id="554" r:id="rId48"/>
    <p:sldId id="557" r:id="rId49"/>
    <p:sldId id="558" r:id="rId50"/>
    <p:sldId id="533" r:id="rId51"/>
    <p:sldId id="509" r:id="rId52"/>
    <p:sldId id="510" r:id="rId53"/>
    <p:sldId id="555" r:id="rId54"/>
    <p:sldId id="511" r:id="rId55"/>
    <p:sldId id="512" r:id="rId56"/>
    <p:sldId id="513" r:id="rId57"/>
    <p:sldId id="514" r:id="rId58"/>
    <p:sldId id="519" r:id="rId59"/>
    <p:sldId id="398" r:id="rId60"/>
    <p:sldId id="520" r:id="rId61"/>
    <p:sldId id="515" r:id="rId62"/>
    <p:sldId id="516" r:id="rId63"/>
    <p:sldId id="508" r:id="rId64"/>
    <p:sldId id="504" r:id="rId65"/>
    <p:sldId id="505" r:id="rId66"/>
    <p:sldId id="564" r:id="rId67"/>
    <p:sldId id="565" r:id="rId68"/>
    <p:sldId id="544" r:id="rId69"/>
    <p:sldId id="547" r:id="rId70"/>
  </p:sldIdLst>
  <p:sldSz cx="9144000" cy="6858000" type="screen4x3"/>
  <p:notesSz cx="6807200" cy="9939338"/>
  <p:defaultTextStyle>
    <a:defPPr>
      <a:defRPr lang="en-AU"/>
    </a:defPPr>
    <a:lvl1pPr algn="ctr" rtl="0" eaLnBrk="0" fontAlgn="base" hangingPunct="0">
      <a:spcBef>
        <a:spcPct val="0"/>
      </a:spcBef>
      <a:spcAft>
        <a:spcPct val="0"/>
      </a:spcAft>
      <a:defRPr sz="2400" kern="1200">
        <a:solidFill>
          <a:schemeClr val="tx1"/>
        </a:solidFill>
        <a:latin typeface="Times" charset="0"/>
        <a:ea typeface="MS PGothic" pitchFamily="34" charset="-128"/>
        <a:cs typeface="+mn-cs"/>
      </a:defRPr>
    </a:lvl1pPr>
    <a:lvl2pPr marL="457200" algn="ctr" rtl="0" eaLnBrk="0" fontAlgn="base" hangingPunct="0">
      <a:spcBef>
        <a:spcPct val="0"/>
      </a:spcBef>
      <a:spcAft>
        <a:spcPct val="0"/>
      </a:spcAft>
      <a:defRPr sz="2400" kern="1200">
        <a:solidFill>
          <a:schemeClr val="tx1"/>
        </a:solidFill>
        <a:latin typeface="Times" charset="0"/>
        <a:ea typeface="MS PGothic" pitchFamily="34" charset="-128"/>
        <a:cs typeface="+mn-cs"/>
      </a:defRPr>
    </a:lvl2pPr>
    <a:lvl3pPr marL="914400" algn="ctr" rtl="0" eaLnBrk="0" fontAlgn="base" hangingPunct="0">
      <a:spcBef>
        <a:spcPct val="0"/>
      </a:spcBef>
      <a:spcAft>
        <a:spcPct val="0"/>
      </a:spcAft>
      <a:defRPr sz="2400" kern="1200">
        <a:solidFill>
          <a:schemeClr val="tx1"/>
        </a:solidFill>
        <a:latin typeface="Times" charset="0"/>
        <a:ea typeface="MS PGothic" pitchFamily="34" charset="-128"/>
        <a:cs typeface="+mn-cs"/>
      </a:defRPr>
    </a:lvl3pPr>
    <a:lvl4pPr marL="1371600" algn="ctr" rtl="0" eaLnBrk="0" fontAlgn="base" hangingPunct="0">
      <a:spcBef>
        <a:spcPct val="0"/>
      </a:spcBef>
      <a:spcAft>
        <a:spcPct val="0"/>
      </a:spcAft>
      <a:defRPr sz="2400" kern="1200">
        <a:solidFill>
          <a:schemeClr val="tx1"/>
        </a:solidFill>
        <a:latin typeface="Times" charset="0"/>
        <a:ea typeface="MS PGothic" pitchFamily="34" charset="-128"/>
        <a:cs typeface="+mn-cs"/>
      </a:defRPr>
    </a:lvl4pPr>
    <a:lvl5pPr marL="1828800" algn="ctr" rtl="0" eaLnBrk="0" fontAlgn="base" hangingPunct="0">
      <a:spcBef>
        <a:spcPct val="0"/>
      </a:spcBef>
      <a:spcAft>
        <a:spcPct val="0"/>
      </a:spcAft>
      <a:defRPr sz="2400" kern="1200">
        <a:solidFill>
          <a:schemeClr val="tx1"/>
        </a:solidFill>
        <a:latin typeface="Times" charset="0"/>
        <a:ea typeface="MS PGothic" pitchFamily="34" charset="-128"/>
        <a:cs typeface="+mn-cs"/>
      </a:defRPr>
    </a:lvl5pPr>
    <a:lvl6pPr marL="2286000" algn="l" defTabSz="914400" rtl="0" eaLnBrk="1" latinLnBrk="0" hangingPunct="1">
      <a:defRPr sz="2400" kern="1200">
        <a:solidFill>
          <a:schemeClr val="tx1"/>
        </a:solidFill>
        <a:latin typeface="Times" charset="0"/>
        <a:ea typeface="MS PGothic" pitchFamily="34" charset="-128"/>
        <a:cs typeface="+mn-cs"/>
      </a:defRPr>
    </a:lvl6pPr>
    <a:lvl7pPr marL="2743200" algn="l" defTabSz="914400" rtl="0" eaLnBrk="1" latinLnBrk="0" hangingPunct="1">
      <a:defRPr sz="2400" kern="1200">
        <a:solidFill>
          <a:schemeClr val="tx1"/>
        </a:solidFill>
        <a:latin typeface="Times" charset="0"/>
        <a:ea typeface="MS PGothic" pitchFamily="34" charset="-128"/>
        <a:cs typeface="+mn-cs"/>
      </a:defRPr>
    </a:lvl7pPr>
    <a:lvl8pPr marL="3200400" algn="l" defTabSz="914400" rtl="0" eaLnBrk="1" latinLnBrk="0" hangingPunct="1">
      <a:defRPr sz="2400" kern="1200">
        <a:solidFill>
          <a:schemeClr val="tx1"/>
        </a:solidFill>
        <a:latin typeface="Times" charset="0"/>
        <a:ea typeface="MS PGothic" pitchFamily="34" charset="-128"/>
        <a:cs typeface="+mn-cs"/>
      </a:defRPr>
    </a:lvl8pPr>
    <a:lvl9pPr marL="3657600" algn="l" defTabSz="914400" rtl="0" eaLnBrk="1" latinLnBrk="0" hangingPunct="1">
      <a:defRPr sz="2400" kern="1200">
        <a:solidFill>
          <a:schemeClr val="tx1"/>
        </a:solidFill>
        <a:latin typeface="Times" charset="0"/>
        <a:ea typeface="MS PGothic"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BA7"/>
    <a:srgbClr val="333333"/>
    <a:srgbClr val="5F5F5F"/>
    <a:srgbClr val="FFFFFF"/>
    <a:srgbClr val="0079A7"/>
    <a:srgbClr val="FFFFCC"/>
    <a:srgbClr val="65B9DB"/>
    <a:srgbClr val="BBE0E3"/>
    <a:srgbClr val="ACD7EC"/>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218" autoAdjust="0"/>
    <p:restoredTop sz="74473" autoAdjust="0"/>
  </p:normalViewPr>
  <p:slideViewPr>
    <p:cSldViewPr>
      <p:cViewPr varScale="1">
        <p:scale>
          <a:sx n="114" d="100"/>
          <a:sy n="114" d="100"/>
        </p:scale>
        <p:origin x="1662" y="102"/>
      </p:cViewPr>
      <p:guideLst>
        <p:guide orient="horz" pos="2160"/>
        <p:guide pos="2880"/>
      </p:guideLst>
    </p:cSldViewPr>
  </p:slideViewPr>
  <p:outlineViewPr>
    <p:cViewPr>
      <p:scale>
        <a:sx n="33" d="100"/>
        <a:sy n="33" d="100"/>
      </p:scale>
      <p:origin x="0" y="11574"/>
    </p:cViewPr>
  </p:outlineViewPr>
  <p:notesTextViewPr>
    <p:cViewPr>
      <p:scale>
        <a:sx n="100" d="100"/>
        <a:sy n="100" d="100"/>
      </p:scale>
      <p:origin x="0" y="0"/>
    </p:cViewPr>
  </p:notesTextViewPr>
  <p:sorterViewPr>
    <p:cViewPr>
      <p:scale>
        <a:sx n="125" d="100"/>
        <a:sy n="125" d="100"/>
      </p:scale>
      <p:origin x="0" y="-333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950263" cy="4968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sz="quarter" idx="1"/>
          </p:nvPr>
        </p:nvSpPr>
        <p:spPr>
          <a:xfrm>
            <a:off x="3855349" y="0"/>
            <a:ext cx="2950263" cy="496888"/>
          </a:xfrm>
          <a:prstGeom prst="rect">
            <a:avLst/>
          </a:prstGeom>
        </p:spPr>
        <p:txBody>
          <a:bodyPr vert="horz" lIns="91440" tIns="45720" rIns="91440" bIns="45720" rtlCol="0"/>
          <a:lstStyle>
            <a:lvl1pPr algn="r">
              <a:defRPr sz="1200"/>
            </a:lvl1pPr>
          </a:lstStyle>
          <a:p>
            <a:fld id="{5F0CBD3B-3D3A-41D9-A8E9-24ACCB935F13}" type="datetimeFigureOut">
              <a:rPr lang="en-AU" smtClean="0"/>
              <a:pPr/>
              <a:t>20/01/2020</a:t>
            </a:fld>
            <a:endParaRPr lang="en-AU" dirty="0"/>
          </a:p>
        </p:txBody>
      </p:sp>
      <p:sp>
        <p:nvSpPr>
          <p:cNvPr id="4" name="Footer Placeholder 3"/>
          <p:cNvSpPr>
            <a:spLocks noGrp="1"/>
          </p:cNvSpPr>
          <p:nvPr>
            <p:ph type="ftr" sz="quarter" idx="2"/>
          </p:nvPr>
        </p:nvSpPr>
        <p:spPr>
          <a:xfrm>
            <a:off x="1" y="9440864"/>
            <a:ext cx="2950263" cy="496887"/>
          </a:xfrm>
          <a:prstGeom prst="rect">
            <a:avLst/>
          </a:prstGeom>
        </p:spPr>
        <p:txBody>
          <a:bodyPr vert="horz" lIns="91440" tIns="45720" rIns="91440" bIns="45720" rtlCol="0" anchor="b"/>
          <a:lstStyle>
            <a:lvl1pPr algn="l">
              <a:defRPr sz="1200"/>
            </a:lvl1pPr>
          </a:lstStyle>
          <a:p>
            <a:endParaRPr lang="en-AU" dirty="0"/>
          </a:p>
        </p:txBody>
      </p:sp>
      <p:sp>
        <p:nvSpPr>
          <p:cNvPr id="5" name="Slide Number Placeholder 4"/>
          <p:cNvSpPr>
            <a:spLocks noGrp="1"/>
          </p:cNvSpPr>
          <p:nvPr>
            <p:ph type="sldNum" sz="quarter" idx="3"/>
          </p:nvPr>
        </p:nvSpPr>
        <p:spPr>
          <a:xfrm>
            <a:off x="3855349" y="9440864"/>
            <a:ext cx="2950263" cy="496887"/>
          </a:xfrm>
          <a:prstGeom prst="rect">
            <a:avLst/>
          </a:prstGeom>
        </p:spPr>
        <p:txBody>
          <a:bodyPr vert="horz" lIns="91440" tIns="45720" rIns="91440" bIns="45720" rtlCol="0" anchor="b"/>
          <a:lstStyle>
            <a:lvl1pPr algn="r">
              <a:defRPr sz="1200"/>
            </a:lvl1pPr>
          </a:lstStyle>
          <a:p>
            <a:fld id="{4E2F6215-E2BA-4230-A162-5F3A643B6714}" type="slidenum">
              <a:rPr lang="en-AU" smtClean="0"/>
              <a:pPr/>
              <a:t>‹#›</a:t>
            </a:fld>
            <a:endParaRPr lang="en-AU" dirty="0"/>
          </a:p>
        </p:txBody>
      </p:sp>
    </p:spTree>
    <p:extLst>
      <p:ext uri="{BB962C8B-B14F-4D97-AF65-F5344CB8AC3E}">
        <p14:creationId xmlns:p14="http://schemas.microsoft.com/office/powerpoint/2010/main" val="274432665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1"/>
            <a:ext cx="2949786" cy="496967"/>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55839" y="1"/>
            <a:ext cx="2949786" cy="496967"/>
          </a:xfrm>
          <a:prstGeom prst="rect">
            <a:avLst/>
          </a:prstGeom>
        </p:spPr>
        <p:txBody>
          <a:bodyPr vert="horz" lIns="91440" tIns="45720" rIns="91440" bIns="45720" rtlCol="0"/>
          <a:lstStyle>
            <a:lvl1pPr algn="r">
              <a:defRPr sz="1200"/>
            </a:lvl1pPr>
          </a:lstStyle>
          <a:p>
            <a:fld id="{AA1F7379-D62D-41AD-8823-18045706ED2B}" type="datetimeFigureOut">
              <a:rPr lang="en-AU" smtClean="0"/>
              <a:pPr/>
              <a:t>20/01/2020</a:t>
            </a:fld>
            <a:endParaRPr lang="en-AU" dirty="0"/>
          </a:p>
        </p:txBody>
      </p:sp>
      <p:sp>
        <p:nvSpPr>
          <p:cNvPr id="4" name="Slide Image Placeholder 3"/>
          <p:cNvSpPr>
            <a:spLocks noGrp="1" noRot="1" noChangeAspect="1"/>
          </p:cNvSpPr>
          <p:nvPr>
            <p:ph type="sldImg" idx="2"/>
          </p:nvPr>
        </p:nvSpPr>
        <p:spPr>
          <a:xfrm>
            <a:off x="920750" y="746125"/>
            <a:ext cx="4967288" cy="3725863"/>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80720" y="4721186"/>
            <a:ext cx="5445760" cy="447270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2" y="9440647"/>
            <a:ext cx="2949786" cy="49696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55839" y="9440647"/>
            <a:ext cx="2949786" cy="496967"/>
          </a:xfrm>
          <a:prstGeom prst="rect">
            <a:avLst/>
          </a:prstGeom>
        </p:spPr>
        <p:txBody>
          <a:bodyPr vert="horz" lIns="91440" tIns="45720" rIns="91440" bIns="45720" rtlCol="0" anchor="b"/>
          <a:lstStyle>
            <a:lvl1pPr algn="r">
              <a:defRPr sz="1200"/>
            </a:lvl1pPr>
          </a:lstStyle>
          <a:p>
            <a:fld id="{81CB1C53-7A35-4B3A-820F-19B4DDBD1405}" type="slidenum">
              <a:rPr lang="en-AU" smtClean="0"/>
              <a:pPr/>
              <a:t>‹#›</a:t>
            </a:fld>
            <a:endParaRPr lang="en-AU" dirty="0"/>
          </a:p>
        </p:txBody>
      </p:sp>
    </p:spTree>
    <p:extLst>
      <p:ext uri="{BB962C8B-B14F-4D97-AF65-F5344CB8AC3E}">
        <p14:creationId xmlns:p14="http://schemas.microsoft.com/office/powerpoint/2010/main" val="1886790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Welcome to those joining online. Please send through your questions via the online chat which will be monitored. There will be time reserved for questions at the end of the session. </a:t>
            </a:r>
          </a:p>
          <a:p>
            <a:endParaRPr lang="en-US" dirty="0"/>
          </a:p>
          <a:p>
            <a:r>
              <a:rPr lang="en-US" dirty="0"/>
              <a:t>Who here has completed Parts I and II? </a:t>
            </a:r>
          </a:p>
          <a:p>
            <a:endParaRPr lang="en-US" dirty="0"/>
          </a:p>
          <a:p>
            <a:r>
              <a:rPr lang="en-US" dirty="0"/>
              <a:t>Who here will be doing Part III for the first time in Semester 2 2018?</a:t>
            </a:r>
          </a:p>
        </p:txBody>
      </p:sp>
      <p:sp>
        <p:nvSpPr>
          <p:cNvPr id="4" name="Slide Number Placeholder 3"/>
          <p:cNvSpPr>
            <a:spLocks noGrp="1"/>
          </p:cNvSpPr>
          <p:nvPr>
            <p:ph type="sldNum" sz="quarter" idx="10"/>
          </p:nvPr>
        </p:nvSpPr>
        <p:spPr/>
        <p:txBody>
          <a:bodyPr/>
          <a:lstStyle/>
          <a:p>
            <a:fld id="{4511B8E3-0E0C-4368-B607-54A5B29FDED2}" type="slidenum">
              <a:rPr lang="en-US" smtClean="0"/>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13</a:t>
            </a:fld>
            <a:endParaRPr lang="en-AU" dirty="0"/>
          </a:p>
        </p:txBody>
      </p:sp>
    </p:spTree>
    <p:extLst>
      <p:ext uri="{BB962C8B-B14F-4D97-AF65-F5344CB8AC3E}">
        <p14:creationId xmlns:p14="http://schemas.microsoft.com/office/powerpoint/2010/main" val="33312761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14</a:t>
            </a:fld>
            <a:endParaRPr lang="en-AU" dirty="0"/>
          </a:p>
        </p:txBody>
      </p:sp>
    </p:spTree>
    <p:extLst>
      <p:ext uri="{BB962C8B-B14F-4D97-AF65-F5344CB8AC3E}">
        <p14:creationId xmlns:p14="http://schemas.microsoft.com/office/powerpoint/2010/main" val="19806938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15</a:t>
            </a:fld>
            <a:endParaRPr lang="en-AU" dirty="0"/>
          </a:p>
        </p:txBody>
      </p:sp>
    </p:spTree>
    <p:extLst>
      <p:ext uri="{BB962C8B-B14F-4D97-AF65-F5344CB8AC3E}">
        <p14:creationId xmlns:p14="http://schemas.microsoft.com/office/powerpoint/2010/main" val="23879744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16</a:t>
            </a:fld>
            <a:endParaRPr lang="en-AU" dirty="0"/>
          </a:p>
        </p:txBody>
      </p:sp>
    </p:spTree>
    <p:extLst>
      <p:ext uri="{BB962C8B-B14F-4D97-AF65-F5344CB8AC3E}">
        <p14:creationId xmlns:p14="http://schemas.microsoft.com/office/powerpoint/2010/main" val="35588788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17</a:t>
            </a:fld>
            <a:endParaRPr lang="en-AU" dirty="0"/>
          </a:p>
        </p:txBody>
      </p:sp>
    </p:spTree>
    <p:extLst>
      <p:ext uri="{BB962C8B-B14F-4D97-AF65-F5344CB8AC3E}">
        <p14:creationId xmlns:p14="http://schemas.microsoft.com/office/powerpoint/2010/main" val="6410142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19</a:t>
            </a:fld>
            <a:endParaRPr lang="en-AU" dirty="0"/>
          </a:p>
        </p:txBody>
      </p:sp>
    </p:spTree>
    <p:extLst>
      <p:ext uri="{BB962C8B-B14F-4D97-AF65-F5344CB8AC3E}">
        <p14:creationId xmlns:p14="http://schemas.microsoft.com/office/powerpoint/2010/main" val="20807245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26</a:t>
            </a:fld>
            <a:endParaRPr lang="en-AU" dirty="0"/>
          </a:p>
        </p:txBody>
      </p:sp>
    </p:spTree>
    <p:extLst>
      <p:ext uri="{BB962C8B-B14F-4D97-AF65-F5344CB8AC3E}">
        <p14:creationId xmlns:p14="http://schemas.microsoft.com/office/powerpoint/2010/main" val="17185303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33</a:t>
            </a:fld>
            <a:endParaRPr lang="en-AU" dirty="0"/>
          </a:p>
        </p:txBody>
      </p:sp>
    </p:spTree>
    <p:extLst>
      <p:ext uri="{BB962C8B-B14F-4D97-AF65-F5344CB8AC3E}">
        <p14:creationId xmlns:p14="http://schemas.microsoft.com/office/powerpoint/2010/main" val="32145010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37</a:t>
            </a:fld>
            <a:endParaRPr lang="en-AU" dirty="0"/>
          </a:p>
        </p:txBody>
      </p:sp>
    </p:spTree>
    <p:extLst>
      <p:ext uri="{BB962C8B-B14F-4D97-AF65-F5344CB8AC3E}">
        <p14:creationId xmlns:p14="http://schemas.microsoft.com/office/powerpoint/2010/main" val="847882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63</a:t>
            </a:fld>
            <a:endParaRPr lang="en-AU" dirty="0"/>
          </a:p>
        </p:txBody>
      </p:sp>
    </p:spTree>
    <p:extLst>
      <p:ext uri="{BB962C8B-B14F-4D97-AF65-F5344CB8AC3E}">
        <p14:creationId xmlns:p14="http://schemas.microsoft.com/office/powerpoint/2010/main" val="643604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AU" sz="1200"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2</a:t>
            </a:fld>
            <a:endParaRPr lang="en-AU" dirty="0"/>
          </a:p>
        </p:txBody>
      </p:sp>
    </p:spTree>
    <p:extLst>
      <p:ext uri="{BB962C8B-B14F-4D97-AF65-F5344CB8AC3E}">
        <p14:creationId xmlns:p14="http://schemas.microsoft.com/office/powerpoint/2010/main" val="30651526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68</a:t>
            </a:fld>
            <a:endParaRPr lang="en-AU" dirty="0"/>
          </a:p>
        </p:txBody>
      </p:sp>
    </p:spTree>
    <p:extLst>
      <p:ext uri="{BB962C8B-B14F-4D97-AF65-F5344CB8AC3E}">
        <p14:creationId xmlns:p14="http://schemas.microsoft.com/office/powerpoint/2010/main" val="33906024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69</a:t>
            </a:fld>
            <a:endParaRPr lang="en-AU" dirty="0"/>
          </a:p>
        </p:txBody>
      </p:sp>
    </p:spTree>
    <p:extLst>
      <p:ext uri="{BB962C8B-B14F-4D97-AF65-F5344CB8AC3E}">
        <p14:creationId xmlns:p14="http://schemas.microsoft.com/office/powerpoint/2010/main" val="3782986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dirty="0">
                <a:solidFill>
                  <a:srgbClr val="333333"/>
                </a:solidFill>
              </a:rPr>
              <a:t>Introduction to Fellowship Program – I will give a quick overview of the changes to the program  but the focus of this session is the delivery of the Fellowship Program for 2019..</a:t>
            </a:r>
          </a:p>
          <a:p>
            <a:pPr>
              <a:lnSpc>
                <a:spcPct val="150000"/>
              </a:lnSpc>
            </a:pPr>
            <a:endParaRPr lang="en-US" dirty="0">
              <a:solidFill>
                <a:srgbClr val="333333"/>
              </a:solidFill>
            </a:endParaRPr>
          </a:p>
          <a:p>
            <a:pPr>
              <a:lnSpc>
                <a:spcPct val="150000"/>
              </a:lnSpc>
            </a:pPr>
            <a:r>
              <a:rPr lang="en-US" dirty="0">
                <a:solidFill>
                  <a:srgbClr val="333333"/>
                </a:solidFill>
              </a:rPr>
              <a:t>Part III delivery and assessments </a:t>
            </a:r>
          </a:p>
          <a:p>
            <a:pPr>
              <a:lnSpc>
                <a:spcPct val="150000"/>
              </a:lnSpc>
            </a:pPr>
            <a:endParaRPr lang="en-US" dirty="0">
              <a:solidFill>
                <a:srgbClr val="333333"/>
              </a:solidFill>
            </a:endParaRPr>
          </a:p>
          <a:p>
            <a:pPr>
              <a:lnSpc>
                <a:spcPct val="150000"/>
              </a:lnSpc>
            </a:pPr>
            <a:r>
              <a:rPr lang="en-US" dirty="0">
                <a:solidFill>
                  <a:srgbClr val="333333"/>
                </a:solidFill>
              </a:rPr>
              <a:t>Exam Technique – Chief Examiner</a:t>
            </a:r>
          </a:p>
          <a:p>
            <a:pPr>
              <a:lnSpc>
                <a:spcPct val="150000"/>
              </a:lnSpc>
            </a:pPr>
            <a:endParaRPr lang="en-US" dirty="0">
              <a:solidFill>
                <a:srgbClr val="333333"/>
              </a:solidFill>
            </a:endParaRPr>
          </a:p>
          <a:p>
            <a:pPr>
              <a:lnSpc>
                <a:spcPct val="150000"/>
              </a:lnSpc>
            </a:pPr>
            <a:r>
              <a:rPr lang="en-US" dirty="0">
                <a:solidFill>
                  <a:srgbClr val="333333"/>
                </a:solidFill>
              </a:rPr>
              <a:t>Part III Journey – Prize winners panel</a:t>
            </a:r>
          </a:p>
          <a:p>
            <a:pPr>
              <a:lnSpc>
                <a:spcPct val="150000"/>
              </a:lnSpc>
            </a:pPr>
            <a:endParaRPr lang="en-US" dirty="0">
              <a:solidFill>
                <a:srgbClr val="333333"/>
              </a:solidFill>
            </a:endParaRPr>
          </a:p>
          <a:p>
            <a:endParaRPr lang="en-AU"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3</a:t>
            </a:fld>
            <a:endParaRPr lang="en-AU" dirty="0"/>
          </a:p>
        </p:txBody>
      </p:sp>
    </p:spTree>
    <p:extLst>
      <p:ext uri="{BB962C8B-B14F-4D97-AF65-F5344CB8AC3E}">
        <p14:creationId xmlns:p14="http://schemas.microsoft.com/office/powerpoint/2010/main" val="2271200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lnSpc>
                <a:spcPct val="150000"/>
              </a:lnSpc>
              <a:buClr>
                <a:srgbClr val="0079A7"/>
              </a:buClr>
            </a:pPr>
            <a:r>
              <a:rPr lang="en-US" sz="1200" dirty="0">
                <a:solidFill>
                  <a:srgbClr val="333333"/>
                </a:solidFill>
              </a:rPr>
              <a:t>Over 400 enrolments each semester (over 80% based in Australia)</a:t>
            </a:r>
          </a:p>
          <a:p>
            <a:pPr eaLnBrk="1" hangingPunct="1">
              <a:lnSpc>
                <a:spcPct val="150000"/>
              </a:lnSpc>
              <a:buClr>
                <a:srgbClr val="0079A7"/>
              </a:buClr>
            </a:pPr>
            <a:r>
              <a:rPr lang="en-US" sz="1200" dirty="0">
                <a:solidFill>
                  <a:srgbClr val="333333"/>
                </a:solidFill>
              </a:rPr>
              <a:t>Majority work in General/Life Insurance</a:t>
            </a:r>
          </a:p>
          <a:p>
            <a:pPr eaLnBrk="1" hangingPunct="1">
              <a:lnSpc>
                <a:spcPct val="150000"/>
              </a:lnSpc>
              <a:buClr>
                <a:srgbClr val="0079A7"/>
              </a:buClr>
            </a:pPr>
            <a:r>
              <a:rPr lang="en-US" sz="1200" dirty="0">
                <a:solidFill>
                  <a:srgbClr val="333333"/>
                </a:solidFill>
              </a:rPr>
              <a:t>97% have completed Part I and Part II</a:t>
            </a:r>
          </a:p>
          <a:p>
            <a:pPr eaLnBrk="1" hangingPunct="1">
              <a:lnSpc>
                <a:spcPct val="150000"/>
              </a:lnSpc>
              <a:buClr>
                <a:srgbClr val="0079A7"/>
              </a:buClr>
            </a:pPr>
            <a:r>
              <a:rPr lang="en-US" sz="1200" dirty="0">
                <a:solidFill>
                  <a:srgbClr val="333333"/>
                </a:solidFill>
              </a:rPr>
              <a:t>70% spend 11-20+ hours per week studying Part III</a:t>
            </a:r>
          </a:p>
          <a:p>
            <a:pPr eaLnBrk="1" hangingPunct="1">
              <a:lnSpc>
                <a:spcPct val="150000"/>
              </a:lnSpc>
              <a:buClr>
                <a:srgbClr val="0079A7"/>
              </a:buClr>
            </a:pPr>
            <a:r>
              <a:rPr lang="en-US" sz="1200" dirty="0">
                <a:solidFill>
                  <a:srgbClr val="333333"/>
                </a:solidFill>
              </a:rPr>
              <a:t>Average time to complete Part III is three years</a:t>
            </a:r>
          </a:p>
          <a:p>
            <a:pPr eaLnBrk="1" hangingPunct="1">
              <a:lnSpc>
                <a:spcPct val="150000"/>
              </a:lnSpc>
              <a:buClr>
                <a:srgbClr val="0079A7"/>
              </a:buClr>
            </a:pPr>
            <a:r>
              <a:rPr lang="en-US" sz="1200" dirty="0">
                <a:solidFill>
                  <a:srgbClr val="333333"/>
                </a:solidFill>
              </a:rPr>
              <a:t>60-80 new Fellows qualify each year</a:t>
            </a:r>
          </a:p>
          <a:p>
            <a:endParaRPr lang="en-AU"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4</a:t>
            </a:fld>
            <a:endParaRPr lang="en-AU" dirty="0"/>
          </a:p>
        </p:txBody>
      </p:sp>
    </p:spTree>
    <p:extLst>
      <p:ext uri="{BB962C8B-B14F-4D97-AF65-F5344CB8AC3E}">
        <p14:creationId xmlns:p14="http://schemas.microsoft.com/office/powerpoint/2010/main" val="30845777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8</a:t>
            </a:fld>
            <a:endParaRPr lang="en-AU" dirty="0"/>
          </a:p>
        </p:txBody>
      </p:sp>
    </p:spTree>
    <p:extLst>
      <p:ext uri="{BB962C8B-B14F-4D97-AF65-F5344CB8AC3E}">
        <p14:creationId xmlns:p14="http://schemas.microsoft.com/office/powerpoint/2010/main" val="13760324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9</a:t>
            </a:fld>
            <a:endParaRPr lang="en-AU" dirty="0"/>
          </a:p>
        </p:txBody>
      </p:sp>
    </p:spTree>
    <p:extLst>
      <p:ext uri="{BB962C8B-B14F-4D97-AF65-F5344CB8AC3E}">
        <p14:creationId xmlns:p14="http://schemas.microsoft.com/office/powerpoint/2010/main" val="22581284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 am going to take you through what the Semester looks like</a:t>
            </a:r>
          </a:p>
          <a:p>
            <a:r>
              <a:rPr lang="en-AU" dirty="0"/>
              <a:t>Where you can access the information you need regarding your course and the resources available</a:t>
            </a:r>
          </a:p>
          <a:p>
            <a:r>
              <a:rPr lang="en-AU" dirty="0"/>
              <a:t>Main Forum for the course and its related resources is the LMS, we also deliver 3 tutorials a semester and an exam feedback session which reviews the most recent exam paper.</a:t>
            </a:r>
          </a:p>
        </p:txBody>
      </p:sp>
      <p:sp>
        <p:nvSpPr>
          <p:cNvPr id="4" name="Slide Number Placeholder 3"/>
          <p:cNvSpPr>
            <a:spLocks noGrp="1"/>
          </p:cNvSpPr>
          <p:nvPr>
            <p:ph type="sldNum" sz="quarter" idx="10"/>
          </p:nvPr>
        </p:nvSpPr>
        <p:spPr/>
        <p:txBody>
          <a:bodyPr/>
          <a:lstStyle/>
          <a:p>
            <a:fld id="{81CB1C53-7A35-4B3A-820F-19B4DDBD1405}" type="slidenum">
              <a:rPr lang="en-AU" smtClean="0"/>
              <a:pPr/>
              <a:t>10</a:t>
            </a:fld>
            <a:endParaRPr lang="en-AU" dirty="0"/>
          </a:p>
        </p:txBody>
      </p:sp>
    </p:spTree>
    <p:extLst>
      <p:ext uri="{BB962C8B-B14F-4D97-AF65-F5344CB8AC3E}">
        <p14:creationId xmlns:p14="http://schemas.microsoft.com/office/powerpoint/2010/main" val="8086820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81CB1C53-7A35-4B3A-820F-19B4DDBD1405}" type="slidenum">
              <a:rPr lang="en-AU" smtClean="0"/>
              <a:pPr/>
              <a:t>11</a:t>
            </a:fld>
            <a:endParaRPr lang="en-AU" dirty="0"/>
          </a:p>
        </p:txBody>
      </p:sp>
    </p:spTree>
    <p:extLst>
      <p:ext uri="{BB962C8B-B14F-4D97-AF65-F5344CB8AC3E}">
        <p14:creationId xmlns:p14="http://schemas.microsoft.com/office/powerpoint/2010/main" val="26149548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 quick run down of the assessments for the subjects</a:t>
            </a:r>
          </a:p>
        </p:txBody>
      </p:sp>
      <p:sp>
        <p:nvSpPr>
          <p:cNvPr id="4" name="Slide Number Placeholder 3"/>
          <p:cNvSpPr>
            <a:spLocks noGrp="1"/>
          </p:cNvSpPr>
          <p:nvPr>
            <p:ph type="sldNum" sz="quarter" idx="10"/>
          </p:nvPr>
        </p:nvSpPr>
        <p:spPr/>
        <p:txBody>
          <a:bodyPr/>
          <a:lstStyle/>
          <a:p>
            <a:fld id="{81CB1C53-7A35-4B3A-820F-19B4DDBD1405}" type="slidenum">
              <a:rPr lang="en-AU" smtClean="0"/>
              <a:pPr/>
              <a:t>12</a:t>
            </a:fld>
            <a:endParaRPr lang="en-AU" dirty="0"/>
          </a:p>
        </p:txBody>
      </p:sp>
    </p:spTree>
    <p:extLst>
      <p:ext uri="{BB962C8B-B14F-4D97-AF65-F5344CB8AC3E}">
        <p14:creationId xmlns:p14="http://schemas.microsoft.com/office/powerpoint/2010/main" val="27274528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lvl1pPr>
              <a:defRPr b="1">
                <a:solidFill>
                  <a:srgbClr val="5F5F5F"/>
                </a:solidFill>
                <a:latin typeface="Century Gothic" pitchFamily="34" charset="0"/>
              </a:defRPr>
            </a:lvl1pPr>
          </a:lstStyle>
          <a:p>
            <a:r>
              <a:rPr lang="en-AU" dirty="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rgbClr val="5F5F5F"/>
                </a:solidFill>
                <a:latin typeface="Century Gothic"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AU" dirty="0"/>
              <a:t>Click to edit Master subtitle style</a:t>
            </a:r>
            <a:endParaRPr lang="en-US" dirty="0"/>
          </a:p>
        </p:txBody>
      </p:sp>
      <p:sp>
        <p:nvSpPr>
          <p:cNvPr id="5" name="Rectangle 5"/>
          <p:cNvSpPr>
            <a:spLocks noGrp="1" noChangeArrowheads="1"/>
          </p:cNvSpPr>
          <p:nvPr>
            <p:ph type="ftr" sz="quarter" idx="11"/>
          </p:nvPr>
        </p:nvSpPr>
        <p:spPr>
          <a:ln/>
        </p:spPr>
        <p:txBody>
          <a:bodyPr/>
          <a:lstStyle>
            <a:lvl1pPr>
              <a:defRPr>
                <a:latin typeface="Century Gothic" pitchFamily="34" charset="0"/>
              </a:defRPr>
            </a:lvl1pPr>
          </a:lstStyle>
          <a:p>
            <a:pPr>
              <a:defRPr/>
            </a:pPr>
            <a:endParaRPr lang="en-US" dirty="0">
              <a:solidFill>
                <a:srgbClr val="000000"/>
              </a:solidFill>
            </a:endParaRPr>
          </a:p>
        </p:txBody>
      </p:sp>
      <p:sp>
        <p:nvSpPr>
          <p:cNvPr id="6" name="Rectangle 6"/>
          <p:cNvSpPr>
            <a:spLocks noGrp="1" noChangeArrowheads="1"/>
          </p:cNvSpPr>
          <p:nvPr>
            <p:ph type="sldNum" sz="quarter" idx="12"/>
          </p:nvPr>
        </p:nvSpPr>
        <p:spPr>
          <a:ln/>
        </p:spPr>
        <p:txBody>
          <a:bodyPr/>
          <a:lstStyle>
            <a:lvl1pPr>
              <a:defRPr>
                <a:solidFill>
                  <a:srgbClr val="5F5F5F"/>
                </a:solidFill>
                <a:latin typeface="Century Gothic" pitchFamily="34" charset="0"/>
              </a:defRPr>
            </a:lvl1pPr>
          </a:lstStyle>
          <a:p>
            <a:fld id="{083FA6CB-E563-0C49-9F4D-1EAACB78F1CD}" type="slidenum">
              <a:rPr lang="en-AU" smtClean="0"/>
              <a:pPr/>
              <a:t>‹#›</a:t>
            </a:fld>
            <a:endParaRPr lang="en-AU" dirty="0"/>
          </a:p>
        </p:txBody>
      </p:sp>
      <p:pic>
        <p:nvPicPr>
          <p:cNvPr id="7" name="Picture 1" descr="AI logohead2-PPT.jpg"/>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67945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5F5F5F"/>
                </a:solidFill>
                <a:latin typeface="Century Gothic" pitchFamily="34" charset="0"/>
              </a:defRPr>
            </a:lvl1pPr>
          </a:lstStyle>
          <a:p>
            <a:r>
              <a:rPr lang="en-AU" dirty="0"/>
              <a:t>Click to edit Master title style</a:t>
            </a:r>
            <a:endParaRPr lang="en-US" dirty="0"/>
          </a:p>
        </p:txBody>
      </p:sp>
      <p:sp>
        <p:nvSpPr>
          <p:cNvPr id="3" name="Content Placeholder 2"/>
          <p:cNvSpPr>
            <a:spLocks noGrp="1"/>
          </p:cNvSpPr>
          <p:nvPr>
            <p:ph idx="1"/>
          </p:nvPr>
        </p:nvSpPr>
        <p:spPr/>
        <p:txBody>
          <a:bodyPr/>
          <a:lstStyle>
            <a:lvl1pPr>
              <a:defRPr sz="2800">
                <a:solidFill>
                  <a:srgbClr val="5F5F5F"/>
                </a:solidFill>
                <a:latin typeface="Century Gothic" pitchFamily="34" charset="0"/>
              </a:defRPr>
            </a:lvl1pPr>
            <a:lvl2pPr>
              <a:defRPr sz="2400">
                <a:solidFill>
                  <a:srgbClr val="5F5F5F"/>
                </a:solidFill>
                <a:latin typeface="Century Gothic" pitchFamily="34" charset="0"/>
              </a:defRPr>
            </a:lvl2pPr>
            <a:lvl3pPr>
              <a:defRPr sz="2000">
                <a:solidFill>
                  <a:srgbClr val="5F5F5F"/>
                </a:solidFill>
                <a:latin typeface="Century Gothic" pitchFamily="34" charset="0"/>
              </a:defRPr>
            </a:lvl3pPr>
          </a:lstStyle>
          <a:p>
            <a:pPr lvl="0"/>
            <a:r>
              <a:rPr lang="en-AU" dirty="0"/>
              <a:t>Click to edit Master text styles</a:t>
            </a:r>
          </a:p>
          <a:p>
            <a:pPr lvl="1"/>
            <a:r>
              <a:rPr lang="en-AU" dirty="0"/>
              <a:t>Second level</a:t>
            </a:r>
          </a:p>
          <a:p>
            <a:pPr lvl="2"/>
            <a:r>
              <a:rPr lang="en-AU" dirty="0"/>
              <a:t>Third level</a:t>
            </a:r>
          </a:p>
          <a:p>
            <a:pPr lvl="3"/>
            <a:r>
              <a:rPr lang="en-AU" dirty="0"/>
              <a:t>Fourth level</a:t>
            </a:r>
          </a:p>
          <a:p>
            <a:pPr lvl="4"/>
            <a:r>
              <a:rPr lang="en-AU" dirty="0"/>
              <a:t>Fifth level</a:t>
            </a:r>
            <a:endParaRPr lang="en-US" dirty="0"/>
          </a:p>
        </p:txBody>
      </p:sp>
      <p:sp>
        <p:nvSpPr>
          <p:cNvPr id="5" name="Rectangle 5"/>
          <p:cNvSpPr>
            <a:spLocks noGrp="1" noChangeArrowheads="1"/>
          </p:cNvSpPr>
          <p:nvPr>
            <p:ph type="ftr" sz="quarter" idx="11"/>
          </p:nvPr>
        </p:nvSpPr>
        <p:spPr>
          <a:xfrm>
            <a:off x="2647800" y="6248400"/>
            <a:ext cx="3848400" cy="457200"/>
          </a:xfrm>
          <a:ln/>
        </p:spPr>
        <p:txBody>
          <a:bodyPr/>
          <a:lstStyle>
            <a:lvl1pPr>
              <a:defRPr>
                <a:solidFill>
                  <a:srgbClr val="5F5F5F"/>
                </a:solidFill>
                <a:latin typeface="Century Gothic" pitchFamily="34" charset="0"/>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fld id="{C65FA78A-6338-084C-BBA8-2F7BD810EC98}" type="slidenum">
              <a:rPr lang="en-AU">
                <a:solidFill>
                  <a:srgbClr val="000000"/>
                </a:solidFill>
              </a:rPr>
              <a:pPr/>
              <a:t>‹#›</a:t>
            </a:fld>
            <a:endParaRPr lang="en-AU">
              <a:solidFill>
                <a:srgbClr val="000000"/>
              </a:solidFill>
            </a:endParaRPr>
          </a:p>
        </p:txBody>
      </p:sp>
    </p:spTree>
    <p:extLst>
      <p:ext uri="{BB962C8B-B14F-4D97-AF65-F5344CB8AC3E}">
        <p14:creationId xmlns:p14="http://schemas.microsoft.com/office/powerpoint/2010/main" val="3934081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Rectangle 5"/>
          <p:cNvSpPr>
            <a:spLocks noGrp="1" noChangeArrowheads="1"/>
          </p:cNvSpPr>
          <p:nvPr>
            <p:ph type="ftr" sz="quarter" idx="11"/>
          </p:nvPr>
        </p:nvSpPr>
        <p:spPr>
          <a:ln/>
        </p:spPr>
        <p:txBody>
          <a:bodyPr/>
          <a:lstStyle>
            <a:lvl1pPr>
              <a:defRPr/>
            </a:lvl1pPr>
          </a:lstStyle>
          <a:p>
            <a:pPr>
              <a:defRPr/>
            </a:pPr>
            <a:endParaRPr lang="en-AU" dirty="0">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7C7CD2D3-74D8-4DDC-92CF-A2251C28B99C}" type="slidenum">
              <a:rPr lang="en-AU">
                <a:solidFill>
                  <a:srgbClr val="000000"/>
                </a:solidFill>
              </a:rPr>
              <a:pPr>
                <a:defRPr/>
              </a:pPr>
              <a:t>‹#›</a:t>
            </a:fld>
            <a:endParaRPr lang="en-AU">
              <a:solidFill>
                <a:srgbClr val="000000"/>
              </a:solidFill>
            </a:endParaRPr>
          </a:p>
        </p:txBody>
      </p:sp>
    </p:spTree>
    <p:extLst>
      <p:ext uri="{BB962C8B-B14F-4D97-AF65-F5344CB8AC3E}">
        <p14:creationId xmlns:p14="http://schemas.microsoft.com/office/powerpoint/2010/main" val="3892401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Intro2">
    <p:spTree>
      <p:nvGrpSpPr>
        <p:cNvPr id="1" name=""/>
        <p:cNvGrpSpPr/>
        <p:nvPr/>
      </p:nvGrpSpPr>
      <p:grpSpPr>
        <a:xfrm>
          <a:off x="0" y="0"/>
          <a:ext cx="0" cy="0"/>
          <a:chOff x="0" y="0"/>
          <a:chExt cx="0" cy="0"/>
        </a:xfrm>
      </p:grpSpPr>
      <p:pic>
        <p:nvPicPr>
          <p:cNvPr id="6" name="Picture 1" descr="AI PPT Primary slidesP3.jpg"/>
          <p:cNvPicPr>
            <a:picLocks noChangeAspect="1"/>
          </p:cNvPicPr>
          <p:nvPr userDrawn="1"/>
        </p:nvPicPr>
        <p:blipFill>
          <a:blip r:embed="rId2" cstate="print"/>
          <a:srcRect/>
          <a:stretch>
            <a:fillRect/>
          </a:stretch>
        </p:blipFill>
        <p:spPr bwMode="auto">
          <a:xfrm>
            <a:off x="0" y="0"/>
            <a:ext cx="9144000" cy="6858000"/>
          </a:xfrm>
          <a:prstGeom prst="rect">
            <a:avLst/>
          </a:prstGeom>
          <a:noFill/>
          <a:ln w="9525">
            <a:noFill/>
            <a:miter lim="800000"/>
            <a:headEnd/>
            <a:tailEnd/>
          </a:ln>
        </p:spPr>
      </p:pic>
    </p:spTree>
    <p:extLst>
      <p:ext uri="{BB962C8B-B14F-4D97-AF65-F5344CB8AC3E}">
        <p14:creationId xmlns:p14="http://schemas.microsoft.com/office/powerpoint/2010/main" val="312645079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7620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lgn="ctr" rtl="0" eaLnBrk="0" fontAlgn="base" hangingPunct="0">
              <a:spcBef>
                <a:spcPct val="0"/>
              </a:spcBef>
              <a:spcAft>
                <a:spcPct val="0"/>
              </a:spcAft>
            </a:pPr>
            <a:r>
              <a:rPr lang="en-AU" dirty="0"/>
              <a:t>Click to edit Master title style</a:t>
            </a:r>
          </a:p>
        </p:txBody>
      </p:sp>
      <p:sp>
        <p:nvSpPr>
          <p:cNvPr id="1027" name="Rectangle 3"/>
          <p:cNvSpPr>
            <a:spLocks noGrp="1" noChangeArrowheads="1"/>
          </p:cNvSpPr>
          <p:nvPr>
            <p:ph type="body" idx="1"/>
          </p:nvPr>
        </p:nvSpPr>
        <p:spPr bwMode="auto">
          <a:xfrm>
            <a:off x="685800" y="2057400"/>
            <a:ext cx="7772400" cy="403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AU" dirty="0"/>
              <a:t>Click to edit Master text styles</a:t>
            </a:r>
          </a:p>
          <a:p>
            <a:pPr lvl="1"/>
            <a:r>
              <a:rPr lang="en-AU" dirty="0"/>
              <a:t>Second level</a:t>
            </a:r>
          </a:p>
          <a:p>
            <a:pPr lvl="2"/>
            <a:r>
              <a:rPr lang="en-AU" dirty="0"/>
              <a:t>Third level</a:t>
            </a:r>
          </a:p>
          <a:p>
            <a:pPr lvl="3"/>
            <a:r>
              <a:rPr lang="en-AU" dirty="0"/>
              <a:t>Fourth level</a:t>
            </a:r>
          </a:p>
          <a:p>
            <a:pPr lvl="4"/>
            <a:r>
              <a:rPr lang="en-AU" dirty="0"/>
              <a:t>Fifth level</a:t>
            </a:r>
          </a:p>
        </p:txBody>
      </p:sp>
      <p:sp>
        <p:nvSpPr>
          <p:cNvPr id="1029" name="Rectangle 5"/>
          <p:cNvSpPr>
            <a:spLocks noGrp="1" noChangeArrowheads="1"/>
          </p:cNvSpPr>
          <p:nvPr>
            <p:ph type="ftr" sz="quarter" idx="3"/>
          </p:nvPr>
        </p:nvSpPr>
        <p:spPr bwMode="auto">
          <a:xfrm>
            <a:off x="2647800" y="6248400"/>
            <a:ext cx="3848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Century Gothic" panose="020B0502020202020204" pitchFamily="34" charset="0"/>
                <a:ea typeface="ＭＳ Ｐゴシック" charset="0"/>
                <a:cs typeface="Century Gothic" panose="020B0502020202020204" pitchFamily="34" charset="0"/>
              </a:defRPr>
            </a:lvl1pPr>
          </a:lstStyle>
          <a:p>
            <a:pPr>
              <a:defRPr/>
            </a:pPr>
            <a:r>
              <a:rPr lang="en-US">
                <a:solidFill>
                  <a:srgbClr val="000000"/>
                </a:solidFill>
              </a:rPr>
              <a:t>CAP Introduction &amp; Orientation Session E</a:t>
            </a:r>
            <a:endParaRPr lang="en-US" dirty="0">
              <a:solidFill>
                <a:srgbClr val="000000"/>
              </a:solidFill>
            </a:endParaRPr>
          </a:p>
        </p:txBody>
      </p:sp>
      <p:sp>
        <p:nvSpPr>
          <p:cNvPr id="1030" name="Rectangle 6"/>
          <p:cNvSpPr>
            <a:spLocks noGrp="1" noChangeArrowheads="1"/>
          </p:cNvSpPr>
          <p:nvPr>
            <p:ph type="sldNum" sz="quarter" idx="4"/>
          </p:nvPr>
        </p:nvSpPr>
        <p:spPr bwMode="auto">
          <a:xfrm>
            <a:off x="8001000" y="6248400"/>
            <a:ext cx="4572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Century Gothic" panose="020B0502020202020204" pitchFamily="34" charset="0"/>
              </a:defRPr>
            </a:lvl1pPr>
          </a:lstStyle>
          <a:p>
            <a:fld id="{70D64823-719F-9B47-8CBE-8CB000BAC55D}" type="slidenum">
              <a:rPr lang="en-AU" smtClean="0">
                <a:solidFill>
                  <a:srgbClr val="000000"/>
                </a:solidFill>
                <a:ea typeface="+mn-ea"/>
              </a:rPr>
              <a:pPr/>
              <a:t>‹#›</a:t>
            </a:fld>
            <a:endParaRPr lang="en-AU">
              <a:solidFill>
                <a:srgbClr val="000000"/>
              </a:solidFill>
              <a:ea typeface="+mn-ea"/>
            </a:endParaRPr>
          </a:p>
        </p:txBody>
      </p:sp>
      <p:pic>
        <p:nvPicPr>
          <p:cNvPr id="7" name="Picture 1" descr="AI logohead2-PPT.jpg"/>
          <p:cNvPicPr>
            <a:picLocks noChangeAspect="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0" y="0"/>
            <a:ext cx="9144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41701252"/>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7" r:id="rId4"/>
  </p:sldLayoutIdLst>
  <p:hf hdr="0" dt="0"/>
  <p:txStyles>
    <p:titleStyle>
      <a:lvl1pPr algn="ctr" rtl="0" eaLnBrk="0" fontAlgn="base" hangingPunct="0">
        <a:spcBef>
          <a:spcPct val="0"/>
        </a:spcBef>
        <a:spcAft>
          <a:spcPct val="0"/>
        </a:spcAft>
        <a:defRPr lang="en-AU" sz="3600" dirty="0">
          <a:solidFill>
            <a:srgbClr val="0079A5"/>
          </a:solidFill>
          <a:latin typeface="Century Gothic" pitchFamily="34" charset="0"/>
          <a:ea typeface="MS PGothic" pitchFamily="34" charset="-128"/>
          <a:cs typeface="MS PGothic" charset="0"/>
        </a:defRPr>
      </a:lvl1pPr>
      <a:lvl2pPr algn="ctr" rtl="0" eaLnBrk="0" fontAlgn="base" hangingPunct="0">
        <a:spcBef>
          <a:spcPct val="0"/>
        </a:spcBef>
        <a:spcAft>
          <a:spcPct val="0"/>
        </a:spcAft>
        <a:defRPr sz="4400">
          <a:solidFill>
            <a:schemeClr val="tx2"/>
          </a:solidFill>
          <a:latin typeface="Times" pitchFamily="-65" charset="0"/>
          <a:ea typeface="MS PGothic" pitchFamily="34" charset="-128"/>
          <a:cs typeface="MS PGothic" charset="0"/>
        </a:defRPr>
      </a:lvl2pPr>
      <a:lvl3pPr algn="ctr" rtl="0" eaLnBrk="0" fontAlgn="base" hangingPunct="0">
        <a:spcBef>
          <a:spcPct val="0"/>
        </a:spcBef>
        <a:spcAft>
          <a:spcPct val="0"/>
        </a:spcAft>
        <a:defRPr sz="4400">
          <a:solidFill>
            <a:schemeClr val="tx2"/>
          </a:solidFill>
          <a:latin typeface="Times" pitchFamily="-65" charset="0"/>
          <a:ea typeface="MS PGothic" pitchFamily="34" charset="-128"/>
          <a:cs typeface="MS PGothic" charset="0"/>
        </a:defRPr>
      </a:lvl3pPr>
      <a:lvl4pPr algn="ctr" rtl="0" eaLnBrk="0" fontAlgn="base" hangingPunct="0">
        <a:spcBef>
          <a:spcPct val="0"/>
        </a:spcBef>
        <a:spcAft>
          <a:spcPct val="0"/>
        </a:spcAft>
        <a:defRPr sz="4400">
          <a:solidFill>
            <a:schemeClr val="tx2"/>
          </a:solidFill>
          <a:latin typeface="Times" pitchFamily="-65" charset="0"/>
          <a:ea typeface="MS PGothic" pitchFamily="34" charset="-128"/>
          <a:cs typeface="MS PGothic" charset="0"/>
        </a:defRPr>
      </a:lvl4pPr>
      <a:lvl5pPr algn="ctr" rtl="0" eaLnBrk="0" fontAlgn="base" hangingPunct="0">
        <a:spcBef>
          <a:spcPct val="0"/>
        </a:spcBef>
        <a:spcAft>
          <a:spcPct val="0"/>
        </a:spcAft>
        <a:defRPr sz="4400">
          <a:solidFill>
            <a:schemeClr val="tx2"/>
          </a:solidFill>
          <a:latin typeface="Times" pitchFamily="-65" charset="0"/>
          <a:ea typeface="MS PGothic" pitchFamily="34" charset="-128"/>
          <a:cs typeface="MS PGothic" charset="0"/>
        </a:defRPr>
      </a:lvl5pPr>
      <a:lvl6pPr marL="457200" algn="ctr" rtl="0" fontAlgn="base">
        <a:spcBef>
          <a:spcPct val="0"/>
        </a:spcBef>
        <a:spcAft>
          <a:spcPct val="0"/>
        </a:spcAft>
        <a:defRPr sz="4400">
          <a:solidFill>
            <a:schemeClr val="tx2"/>
          </a:solidFill>
          <a:latin typeface="Times" pitchFamily="-65" charset="0"/>
        </a:defRPr>
      </a:lvl6pPr>
      <a:lvl7pPr marL="914400" algn="ctr" rtl="0" fontAlgn="base">
        <a:spcBef>
          <a:spcPct val="0"/>
        </a:spcBef>
        <a:spcAft>
          <a:spcPct val="0"/>
        </a:spcAft>
        <a:defRPr sz="4400">
          <a:solidFill>
            <a:schemeClr val="tx2"/>
          </a:solidFill>
          <a:latin typeface="Times" pitchFamily="-65" charset="0"/>
        </a:defRPr>
      </a:lvl7pPr>
      <a:lvl8pPr marL="1371600" algn="ctr" rtl="0" fontAlgn="base">
        <a:spcBef>
          <a:spcPct val="0"/>
        </a:spcBef>
        <a:spcAft>
          <a:spcPct val="0"/>
        </a:spcAft>
        <a:defRPr sz="4400">
          <a:solidFill>
            <a:schemeClr val="tx2"/>
          </a:solidFill>
          <a:latin typeface="Times" pitchFamily="-65" charset="0"/>
        </a:defRPr>
      </a:lvl8pPr>
      <a:lvl9pPr marL="1828800" algn="ctr" rtl="0" fontAlgn="base">
        <a:spcBef>
          <a:spcPct val="0"/>
        </a:spcBef>
        <a:spcAft>
          <a:spcPct val="0"/>
        </a:spcAft>
        <a:defRPr sz="4400">
          <a:solidFill>
            <a:schemeClr val="tx2"/>
          </a:solidFill>
          <a:latin typeface="Times" pitchFamily="-65" charset="0"/>
        </a:defRPr>
      </a:lvl9pPr>
    </p:titleStyle>
    <p:bodyStyle>
      <a:lvl1pPr marL="342900" indent="-342900" algn="l" rtl="0" eaLnBrk="0" fontAlgn="base" hangingPunct="0">
        <a:spcBef>
          <a:spcPct val="20000"/>
        </a:spcBef>
        <a:spcAft>
          <a:spcPct val="0"/>
        </a:spcAft>
        <a:buChar char="•"/>
        <a:defRPr sz="3200">
          <a:solidFill>
            <a:schemeClr val="tx1"/>
          </a:solidFill>
          <a:latin typeface="Century Gothic" panose="020B0502020202020204" pitchFamily="34" charset="0"/>
          <a:ea typeface="MS PGothic" pitchFamily="34" charset="-128"/>
          <a:cs typeface="Century Gothic" panose="020B0502020202020204" pitchFamily="34" charset="0"/>
        </a:defRPr>
      </a:lvl1pPr>
      <a:lvl2pPr marL="742950" indent="-285750" algn="l" rtl="0" eaLnBrk="0" fontAlgn="base" hangingPunct="0">
        <a:spcBef>
          <a:spcPct val="20000"/>
        </a:spcBef>
        <a:spcAft>
          <a:spcPct val="0"/>
        </a:spcAft>
        <a:buChar char="–"/>
        <a:defRPr sz="2800">
          <a:solidFill>
            <a:schemeClr val="tx1"/>
          </a:solidFill>
          <a:latin typeface="Century Gothic" panose="020B0502020202020204" pitchFamily="34" charset="0"/>
          <a:ea typeface="MS PGothic" pitchFamily="34" charset="-128"/>
          <a:cs typeface="Century Gothic" panose="020B0502020202020204" pitchFamily="34" charset="0"/>
        </a:defRPr>
      </a:lvl2pPr>
      <a:lvl3pPr marL="1143000" indent="-228600" algn="l" rtl="0" eaLnBrk="0" fontAlgn="base" hangingPunct="0">
        <a:spcBef>
          <a:spcPct val="20000"/>
        </a:spcBef>
        <a:spcAft>
          <a:spcPct val="0"/>
        </a:spcAft>
        <a:buChar char="•"/>
        <a:defRPr sz="2400">
          <a:solidFill>
            <a:schemeClr val="tx1"/>
          </a:solidFill>
          <a:latin typeface="Century Gothic" panose="020B0502020202020204" pitchFamily="34" charset="0"/>
          <a:ea typeface="MS PGothic" pitchFamily="34" charset="-128"/>
          <a:cs typeface="Century Gothic" panose="020B0502020202020204" pitchFamily="34" charset="0"/>
        </a:defRPr>
      </a:lvl3pPr>
      <a:lvl4pPr marL="1600200" indent="-228600" algn="l" rtl="0" eaLnBrk="0" fontAlgn="base" hangingPunct="0">
        <a:spcBef>
          <a:spcPct val="20000"/>
        </a:spcBef>
        <a:spcAft>
          <a:spcPct val="0"/>
        </a:spcAft>
        <a:buChar char="–"/>
        <a:defRPr sz="2000">
          <a:solidFill>
            <a:schemeClr val="tx1"/>
          </a:solidFill>
          <a:latin typeface="Century Gothic" panose="020B0502020202020204" pitchFamily="34" charset="0"/>
          <a:ea typeface="MS PGothic" pitchFamily="34" charset="-128"/>
          <a:cs typeface="Century Gothic" panose="020B0502020202020204" pitchFamily="34" charset="0"/>
        </a:defRPr>
      </a:lvl4pPr>
      <a:lvl5pPr marL="2057400" indent="-228600" algn="l" rtl="0" eaLnBrk="0" fontAlgn="base" hangingPunct="0">
        <a:spcBef>
          <a:spcPct val="20000"/>
        </a:spcBef>
        <a:spcAft>
          <a:spcPct val="0"/>
        </a:spcAft>
        <a:buChar char="»"/>
        <a:defRPr sz="2000">
          <a:solidFill>
            <a:schemeClr val="tx1"/>
          </a:solidFill>
          <a:latin typeface="Century Gothic" panose="020B0502020202020204" pitchFamily="34" charset="0"/>
          <a:ea typeface="MS PGothic" pitchFamily="34" charset="-128"/>
          <a:cs typeface="Century Gothic" panose="020B0502020202020204" pitchFamily="34" charset="0"/>
        </a:defRPr>
      </a:lvl5pPr>
      <a:lvl6pPr marL="2514600" indent="-228600" algn="l" rtl="0" fontAlgn="base">
        <a:spcBef>
          <a:spcPct val="20000"/>
        </a:spcBef>
        <a:spcAft>
          <a:spcPct val="0"/>
        </a:spcAft>
        <a:buChar char="»"/>
        <a:defRPr sz="2000">
          <a:solidFill>
            <a:schemeClr val="tx1"/>
          </a:solidFill>
          <a:latin typeface="+mn-lt"/>
          <a:ea typeface="ＭＳ Ｐゴシック" pitchFamily="-65" charset="-128"/>
        </a:defRPr>
      </a:lvl6pPr>
      <a:lvl7pPr marL="2971800" indent="-228600" algn="l" rtl="0" fontAlgn="base">
        <a:spcBef>
          <a:spcPct val="20000"/>
        </a:spcBef>
        <a:spcAft>
          <a:spcPct val="0"/>
        </a:spcAft>
        <a:buChar char="»"/>
        <a:defRPr sz="2000">
          <a:solidFill>
            <a:schemeClr val="tx1"/>
          </a:solidFill>
          <a:latin typeface="+mn-lt"/>
          <a:ea typeface="ＭＳ Ｐゴシック" pitchFamily="-65" charset="-128"/>
        </a:defRPr>
      </a:lvl7pPr>
      <a:lvl8pPr marL="3429000" indent="-228600" algn="l" rtl="0" fontAlgn="base">
        <a:spcBef>
          <a:spcPct val="20000"/>
        </a:spcBef>
        <a:spcAft>
          <a:spcPct val="0"/>
        </a:spcAft>
        <a:buChar char="»"/>
        <a:defRPr sz="2000">
          <a:solidFill>
            <a:schemeClr val="tx1"/>
          </a:solidFill>
          <a:latin typeface="+mn-lt"/>
          <a:ea typeface="ＭＳ Ｐゴシック" pitchFamily="-65" charset="-128"/>
        </a:defRPr>
      </a:lvl8pPr>
      <a:lvl9pPr marL="3886200" indent="-228600" algn="l" rtl="0" fontAlgn="base">
        <a:spcBef>
          <a:spcPct val="20000"/>
        </a:spcBef>
        <a:spcAft>
          <a:spcPct val="0"/>
        </a:spcAft>
        <a:buChar char="»"/>
        <a:defRPr sz="2000">
          <a:solidFill>
            <a:schemeClr val="tx1"/>
          </a:solidFill>
          <a:latin typeface="+mn-lt"/>
          <a:ea typeface="ＭＳ Ｐゴシック" pitchFamily="-6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hyperlink" Target="mailto:education@actuaries.asn.au"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6.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7.emf"/></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3" Type="http://schemas.openxmlformats.org/officeDocument/2006/relationships/hyperlink" Target="mailto:education@actuaries.asn.au"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hyperlink" Target="http://www.actuaries.asn.au/studying-with-the-institute/form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0" name="Picture 4" descr="N:\COMMUNICATIONS AND MARKETING\2013\More than Maths\MTM-SS_72371641-master-Mres.jpg"/>
          <p:cNvPicPr>
            <a:picLocks noChangeAspect="1" noChangeArrowheads="1"/>
          </p:cNvPicPr>
          <p:nvPr/>
        </p:nvPicPr>
        <p:blipFill>
          <a:blip r:embed="rId3" cstate="print"/>
          <a:srcRect/>
          <a:stretch>
            <a:fillRect/>
          </a:stretch>
        </p:blipFill>
        <p:spPr bwMode="auto">
          <a:xfrm>
            <a:off x="-1587" y="-1251520"/>
            <a:ext cx="9145588" cy="5916152"/>
          </a:xfrm>
          <a:prstGeom prst="rect">
            <a:avLst/>
          </a:prstGeom>
          <a:noFill/>
        </p:spPr>
      </p:pic>
      <p:sp>
        <p:nvSpPr>
          <p:cNvPr id="6" name="TextBox 5"/>
          <p:cNvSpPr txBox="1"/>
          <p:nvPr/>
        </p:nvSpPr>
        <p:spPr>
          <a:xfrm>
            <a:off x="333796" y="5093384"/>
            <a:ext cx="5616624" cy="1384995"/>
          </a:xfrm>
          <a:prstGeom prst="rect">
            <a:avLst/>
          </a:prstGeom>
          <a:noFill/>
        </p:spPr>
        <p:txBody>
          <a:bodyPr wrap="square" rtlCol="0">
            <a:spAutoFit/>
          </a:bodyPr>
          <a:lstStyle/>
          <a:p>
            <a:r>
              <a:rPr lang="en-AU" sz="2800" b="1" dirty="0">
                <a:solidFill>
                  <a:srgbClr val="0079A7"/>
                </a:solidFill>
                <a:latin typeface="Helvetica 95 Black" pitchFamily="34" charset="0"/>
              </a:rPr>
              <a:t>How To Pass Your Exams Workshop</a:t>
            </a:r>
          </a:p>
          <a:p>
            <a:r>
              <a:rPr lang="en-AU" sz="2800" b="1" dirty="0">
                <a:solidFill>
                  <a:srgbClr val="0079A7"/>
                </a:solidFill>
                <a:latin typeface="Helvetica 95 Black" pitchFamily="34" charset="0"/>
              </a:rPr>
              <a:t>Semester 1, 2020</a:t>
            </a:r>
          </a:p>
        </p:txBody>
      </p:sp>
      <p:pic>
        <p:nvPicPr>
          <p:cNvPr id="1027" name="Picture 3" descr="N:\COMMUNICATIONS AND MARKETING\2013\Corporate Identity\Logos\Actuaries Logo RGB.jpg"/>
          <p:cNvPicPr>
            <a:picLocks noChangeAspect="1" noChangeArrowheads="1"/>
          </p:cNvPicPr>
          <p:nvPr/>
        </p:nvPicPr>
        <p:blipFill>
          <a:blip r:embed="rId4" cstate="print"/>
          <a:srcRect/>
          <a:stretch>
            <a:fillRect/>
          </a:stretch>
        </p:blipFill>
        <p:spPr bwMode="auto">
          <a:xfrm>
            <a:off x="6084168" y="4959216"/>
            <a:ext cx="2375326" cy="828000"/>
          </a:xfrm>
          <a:prstGeom prst="rect">
            <a:avLst/>
          </a:prstGeom>
          <a:noFill/>
        </p:spPr>
      </p:pic>
    </p:spTree>
    <p:extLst>
      <p:ext uri="{BB962C8B-B14F-4D97-AF65-F5344CB8AC3E}">
        <p14:creationId xmlns:p14="http://schemas.microsoft.com/office/powerpoint/2010/main" val="1966381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1835696" y="0"/>
            <a:ext cx="7772400" cy="1143000"/>
          </a:xfrm>
        </p:spPr>
        <p:txBody>
          <a:bodyPr/>
          <a:lstStyle/>
          <a:p>
            <a:pPr algn="l" eaLnBrk="1" hangingPunct="1"/>
            <a:r>
              <a:rPr lang="en-US" dirty="0">
                <a:solidFill>
                  <a:srgbClr val="333333"/>
                </a:solidFill>
              </a:rPr>
              <a:t>   </a:t>
            </a:r>
            <a:r>
              <a:rPr lang="en-US" sz="2800" dirty="0">
                <a:solidFill>
                  <a:srgbClr val="333333"/>
                </a:solidFill>
              </a:rPr>
              <a:t>Delivery of Fellowship Program subjects</a:t>
            </a:r>
            <a:endParaRPr lang="en-US" dirty="0">
              <a:solidFill>
                <a:srgbClr val="333333"/>
              </a:solidFill>
            </a:endParaRPr>
          </a:p>
        </p:txBody>
      </p:sp>
      <p:sp>
        <p:nvSpPr>
          <p:cNvPr id="27651" name="Rectangle 3"/>
          <p:cNvSpPr>
            <a:spLocks noGrp="1" noChangeArrowheads="1"/>
          </p:cNvSpPr>
          <p:nvPr>
            <p:ph idx="1"/>
          </p:nvPr>
        </p:nvSpPr>
        <p:spPr>
          <a:xfrm>
            <a:off x="611560" y="1628800"/>
            <a:ext cx="8352928" cy="4525962"/>
          </a:xfrm>
        </p:spPr>
        <p:txBody>
          <a:bodyPr/>
          <a:lstStyle/>
          <a:p>
            <a:pPr eaLnBrk="1" hangingPunct="1">
              <a:lnSpc>
                <a:spcPct val="90000"/>
              </a:lnSpc>
              <a:buClr>
                <a:srgbClr val="0079A7"/>
              </a:buClr>
            </a:pPr>
            <a:r>
              <a:rPr lang="en-US" sz="2400" dirty="0">
                <a:solidFill>
                  <a:srgbClr val="333333"/>
                </a:solidFill>
              </a:rPr>
              <a:t>Learning Management System (LMS)</a:t>
            </a:r>
          </a:p>
          <a:p>
            <a:pPr lvl="1">
              <a:lnSpc>
                <a:spcPct val="90000"/>
              </a:lnSpc>
              <a:buFont typeface="Century Gothic" panose="020B0502020202020204" pitchFamily="34" charset="0"/>
              <a:buChar char="–"/>
            </a:pPr>
            <a:r>
              <a:rPr lang="en-US" sz="2000" dirty="0">
                <a:solidFill>
                  <a:srgbClr val="333333"/>
                </a:solidFill>
              </a:rPr>
              <a:t>Course notes and readings</a:t>
            </a:r>
          </a:p>
          <a:p>
            <a:pPr lvl="1">
              <a:lnSpc>
                <a:spcPct val="90000"/>
              </a:lnSpc>
              <a:buFont typeface="Century Gothic" panose="020B0502020202020204" pitchFamily="34" charset="0"/>
              <a:buChar char="–"/>
            </a:pPr>
            <a:r>
              <a:rPr lang="en-US" sz="2000" dirty="0">
                <a:solidFill>
                  <a:srgbClr val="333333"/>
                </a:solidFill>
              </a:rPr>
              <a:t>News forum</a:t>
            </a:r>
          </a:p>
          <a:p>
            <a:pPr lvl="1">
              <a:lnSpc>
                <a:spcPct val="90000"/>
              </a:lnSpc>
              <a:buFont typeface="Century Gothic" panose="020B0502020202020204" pitchFamily="34" charset="0"/>
              <a:buChar char="–"/>
            </a:pPr>
            <a:r>
              <a:rPr lang="en-US" sz="2000" dirty="0">
                <a:solidFill>
                  <a:srgbClr val="333333"/>
                </a:solidFill>
              </a:rPr>
              <a:t>Access to the assessed Assignment</a:t>
            </a:r>
          </a:p>
          <a:p>
            <a:pPr lvl="1"/>
            <a:r>
              <a:rPr lang="en-AU" sz="2000" dirty="0">
                <a:solidFill>
                  <a:srgbClr val="333333"/>
                </a:solidFill>
              </a:rPr>
              <a:t>The Discussion Forum will be monitored, but not assessed</a:t>
            </a:r>
            <a:endParaRPr lang="en-US" sz="2000" dirty="0">
              <a:solidFill>
                <a:srgbClr val="333333"/>
              </a:solidFill>
            </a:endParaRPr>
          </a:p>
          <a:p>
            <a:pPr lvl="1">
              <a:lnSpc>
                <a:spcPct val="90000"/>
              </a:lnSpc>
              <a:buFont typeface="Century Gothic" panose="020B0502020202020204" pitchFamily="34" charset="0"/>
              <a:buChar char="–"/>
            </a:pPr>
            <a:r>
              <a:rPr lang="en-US" sz="2000" dirty="0">
                <a:solidFill>
                  <a:srgbClr val="333333"/>
                </a:solidFill>
              </a:rPr>
              <a:t>Course calendar of upcoming events (tutorial dates)</a:t>
            </a:r>
          </a:p>
          <a:p>
            <a:pPr lvl="1">
              <a:lnSpc>
                <a:spcPct val="90000"/>
              </a:lnSpc>
              <a:buFont typeface="Century Gothic" panose="020B0502020202020204" pitchFamily="34" charset="0"/>
              <a:buChar char="–"/>
            </a:pPr>
            <a:r>
              <a:rPr lang="en-US" sz="2000" dirty="0">
                <a:solidFill>
                  <a:srgbClr val="333333"/>
                </a:solidFill>
              </a:rPr>
              <a:t>Past and upcoming tutorial recordings</a:t>
            </a:r>
          </a:p>
          <a:p>
            <a:pPr eaLnBrk="1" hangingPunct="1">
              <a:lnSpc>
                <a:spcPct val="90000"/>
              </a:lnSpc>
              <a:buClr>
                <a:srgbClr val="0079A7"/>
              </a:buClr>
            </a:pPr>
            <a:r>
              <a:rPr lang="en-US" sz="2400" dirty="0">
                <a:solidFill>
                  <a:srgbClr val="333333"/>
                </a:solidFill>
              </a:rPr>
              <a:t>Tutorials</a:t>
            </a:r>
          </a:p>
          <a:p>
            <a:pPr marL="400050">
              <a:lnSpc>
                <a:spcPct val="90000"/>
              </a:lnSpc>
              <a:buClr>
                <a:srgbClr val="007BA7"/>
              </a:buClr>
            </a:pPr>
            <a:r>
              <a:rPr lang="en-US" sz="2400" dirty="0">
                <a:solidFill>
                  <a:srgbClr val="333333"/>
                </a:solidFill>
              </a:rPr>
              <a:t>Institute’s website </a:t>
            </a:r>
            <a:r>
              <a:rPr lang="en-US" dirty="0">
                <a:solidFill>
                  <a:srgbClr val="333333"/>
                </a:solidFill>
              </a:rPr>
              <a:t>- </a:t>
            </a:r>
            <a:r>
              <a:rPr lang="en-US" sz="2000" dirty="0">
                <a:solidFill>
                  <a:srgbClr val="333333"/>
                </a:solidFill>
              </a:rPr>
              <a:t>Past exams, assignments &amp; BoE reports </a:t>
            </a:r>
            <a:endParaRPr lang="en-US" sz="2400" dirty="0">
              <a:solidFill>
                <a:srgbClr val="333333"/>
              </a:solidFill>
            </a:endParaRPr>
          </a:p>
          <a:p>
            <a:pPr eaLnBrk="1" hangingPunct="1">
              <a:lnSpc>
                <a:spcPct val="90000"/>
              </a:lnSpc>
              <a:buClr>
                <a:srgbClr val="0079A7"/>
              </a:buClr>
            </a:pPr>
            <a:r>
              <a:rPr lang="en-US" sz="2400" dirty="0">
                <a:solidFill>
                  <a:srgbClr val="333333"/>
                </a:solidFill>
              </a:rPr>
              <a:t>Contact the Education Team - </a:t>
            </a:r>
            <a:r>
              <a:rPr lang="en-US" sz="2000" dirty="0">
                <a:solidFill>
                  <a:srgbClr val="333333"/>
                </a:solidFill>
                <a:hlinkClick r:id="rId3"/>
              </a:rPr>
              <a:t>education@actuaries.asn.au</a:t>
            </a:r>
            <a:endParaRPr lang="en-US" sz="2000" dirty="0">
              <a:solidFill>
                <a:srgbClr val="333333"/>
              </a:solidFill>
            </a:endParaRPr>
          </a:p>
        </p:txBody>
      </p:sp>
      <p:sp>
        <p:nvSpPr>
          <p:cNvPr id="5" name="Slide Number Placeholder 4"/>
          <p:cNvSpPr>
            <a:spLocks noGrp="1"/>
          </p:cNvSpPr>
          <p:nvPr>
            <p:ph type="sldNum" sz="quarter" idx="12"/>
          </p:nvPr>
        </p:nvSpPr>
        <p:spPr/>
        <p:txBody>
          <a:bodyPr/>
          <a:lstStyle/>
          <a:p>
            <a:pPr>
              <a:defRPr/>
            </a:pPr>
            <a:fld id="{2FB26CDD-FD4D-453D-B3B9-5ECB6F423A90}" type="slidenum">
              <a:rPr lang="en-AU" smtClean="0"/>
              <a:pPr>
                <a:defRPr/>
              </a:pPr>
              <a:t>10</a:t>
            </a:fld>
            <a:endParaRPr lang="en-AU"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a:xfrm>
            <a:off x="1259632" y="16681"/>
            <a:ext cx="8278688" cy="1143000"/>
          </a:xfrm>
        </p:spPr>
        <p:txBody>
          <a:bodyPr/>
          <a:lstStyle/>
          <a:p>
            <a:pPr algn="l"/>
            <a:r>
              <a:rPr lang="en-US" b="0" dirty="0">
                <a:solidFill>
                  <a:srgbClr val="333333"/>
                </a:solidFill>
              </a:rPr>
              <a:t>           </a:t>
            </a:r>
            <a:r>
              <a:rPr lang="en-US" dirty="0">
                <a:solidFill>
                  <a:srgbClr val="333333"/>
                </a:solidFill>
              </a:rPr>
              <a:t>Candidate Numbers</a:t>
            </a:r>
            <a:endParaRPr lang="en-AU" sz="3200" dirty="0">
              <a:solidFill>
                <a:srgbClr val="333333"/>
              </a:solidFill>
            </a:endParaRPr>
          </a:p>
        </p:txBody>
      </p:sp>
      <p:sp>
        <p:nvSpPr>
          <p:cNvPr id="29699" name="Content Placeholder 2"/>
          <p:cNvSpPr>
            <a:spLocks noGrp="1"/>
          </p:cNvSpPr>
          <p:nvPr>
            <p:ph idx="1"/>
          </p:nvPr>
        </p:nvSpPr>
        <p:spPr>
          <a:xfrm>
            <a:off x="467544" y="1412776"/>
            <a:ext cx="8229600" cy="4813994"/>
          </a:xfrm>
        </p:spPr>
        <p:txBody>
          <a:bodyPr/>
          <a:lstStyle/>
          <a:p>
            <a:pPr>
              <a:buClr>
                <a:srgbClr val="0079A7"/>
              </a:buClr>
            </a:pPr>
            <a:r>
              <a:rPr lang="en-US" sz="2400" dirty="0">
                <a:solidFill>
                  <a:srgbClr val="333333"/>
                </a:solidFill>
              </a:rPr>
              <a:t>Candidates will be issued with a candidate number by email (usually after week 5) which is to be used for assignments and exams, you can also find this number on the LMS</a:t>
            </a:r>
          </a:p>
          <a:p>
            <a:pPr>
              <a:buClr>
                <a:srgbClr val="0079A7"/>
              </a:buClr>
            </a:pPr>
            <a:r>
              <a:rPr lang="en-US" sz="2400" dirty="0">
                <a:solidFill>
                  <a:srgbClr val="333333"/>
                </a:solidFill>
              </a:rPr>
              <a:t>Candidate numbers will start with “20” for 2020 and “1” for semester 1 e.g. 201XXX</a:t>
            </a:r>
          </a:p>
          <a:p>
            <a:pPr>
              <a:buClr>
                <a:srgbClr val="0079A7"/>
              </a:buClr>
            </a:pPr>
            <a:r>
              <a:rPr lang="en-US" sz="2400" dirty="0">
                <a:solidFill>
                  <a:srgbClr val="333333"/>
                </a:solidFill>
              </a:rPr>
              <a:t>Candidates sitting SP9 and SP1 will also have an ARN which is a unique identifier used by the IFOA (UK)</a:t>
            </a:r>
          </a:p>
          <a:p>
            <a:pPr>
              <a:buClr>
                <a:srgbClr val="0079A7"/>
              </a:buClr>
            </a:pPr>
            <a:r>
              <a:rPr lang="en-US" sz="2400" dirty="0">
                <a:solidFill>
                  <a:srgbClr val="333333"/>
                </a:solidFill>
              </a:rPr>
              <a:t>Exam Permit Letters will be sent out at least one month before the exam period</a:t>
            </a:r>
          </a:p>
          <a:p>
            <a:pPr>
              <a:buFontTx/>
              <a:buNone/>
            </a:pPr>
            <a:endParaRPr lang="en-AU" dirty="0"/>
          </a:p>
        </p:txBody>
      </p:sp>
      <p:sp>
        <p:nvSpPr>
          <p:cNvPr id="5" name="Slide Number Placeholder 4"/>
          <p:cNvSpPr>
            <a:spLocks noGrp="1"/>
          </p:cNvSpPr>
          <p:nvPr>
            <p:ph type="sldNum" sz="quarter" idx="12"/>
          </p:nvPr>
        </p:nvSpPr>
        <p:spPr/>
        <p:txBody>
          <a:bodyPr/>
          <a:lstStyle/>
          <a:p>
            <a:pPr>
              <a:defRPr/>
            </a:pPr>
            <a:fld id="{2FB26CDD-FD4D-453D-B3B9-5ECB6F423A90}" type="slidenum">
              <a:rPr lang="en-AU" smtClean="0"/>
              <a:pPr>
                <a:defRPr/>
              </a:pPr>
              <a:t>11</a:t>
            </a:fld>
            <a:endParaRPr lang="en-AU" dirty="0"/>
          </a:p>
        </p:txBody>
      </p:sp>
    </p:spTree>
    <p:extLst>
      <p:ext uri="{BB962C8B-B14F-4D97-AF65-F5344CB8AC3E}">
        <p14:creationId xmlns:p14="http://schemas.microsoft.com/office/powerpoint/2010/main" val="3588350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584" y="18084"/>
            <a:ext cx="7772400" cy="1143000"/>
          </a:xfrm>
        </p:spPr>
        <p:txBody>
          <a:bodyPr/>
          <a:lstStyle/>
          <a:p>
            <a:pPr algn="l"/>
            <a:r>
              <a:rPr lang="en-US" b="0" dirty="0">
                <a:solidFill>
                  <a:srgbClr val="333333"/>
                </a:solidFill>
              </a:rPr>
              <a:t>               </a:t>
            </a:r>
            <a:r>
              <a:rPr lang="en-US" dirty="0">
                <a:solidFill>
                  <a:srgbClr val="333333"/>
                </a:solidFill>
              </a:rPr>
              <a:t>Assessments</a:t>
            </a:r>
            <a:endParaRPr lang="en-AU" dirty="0">
              <a:solidFill>
                <a:srgbClr val="333333"/>
              </a:solidFill>
            </a:endParaRPr>
          </a:p>
        </p:txBody>
      </p:sp>
      <p:sp>
        <p:nvSpPr>
          <p:cNvPr id="3" name="Content Placeholder 2"/>
          <p:cNvSpPr>
            <a:spLocks noGrp="1"/>
          </p:cNvSpPr>
          <p:nvPr>
            <p:ph idx="1"/>
          </p:nvPr>
        </p:nvSpPr>
        <p:spPr>
          <a:xfrm>
            <a:off x="683568" y="1268760"/>
            <a:ext cx="8278688" cy="5040560"/>
          </a:xfrm>
        </p:spPr>
        <p:txBody>
          <a:bodyPr>
            <a:normAutofit lnSpcReduction="10000"/>
          </a:bodyPr>
          <a:lstStyle/>
          <a:p>
            <a:pPr marL="342900" lvl="1" indent="-342900">
              <a:buChar char="•"/>
            </a:pPr>
            <a:r>
              <a:rPr lang="en-US" b="1" dirty="0">
                <a:solidFill>
                  <a:srgbClr val="333333"/>
                </a:solidFill>
                <a:cs typeface="ＭＳ Ｐゴシック" pitchFamily="-65" charset="-128"/>
              </a:rPr>
              <a:t>Module 1</a:t>
            </a:r>
          </a:p>
          <a:p>
            <a:pPr marL="0" lvl="1" indent="0">
              <a:buNone/>
            </a:pPr>
            <a:r>
              <a:rPr lang="en-US" dirty="0">
                <a:solidFill>
                  <a:srgbClr val="333333"/>
                </a:solidFill>
                <a:cs typeface="ＭＳ Ｐゴシック" pitchFamily="-65" charset="-128"/>
              </a:rPr>
              <a:t>    Course 7A ERM (Part III)</a:t>
            </a:r>
          </a:p>
          <a:p>
            <a:pPr lvl="1"/>
            <a:r>
              <a:rPr lang="en-US" dirty="0">
                <a:solidFill>
                  <a:srgbClr val="333333"/>
                </a:solidFill>
              </a:rPr>
              <a:t>UK SP9 exam (100%)</a:t>
            </a:r>
          </a:p>
          <a:p>
            <a:pPr lvl="1"/>
            <a:r>
              <a:rPr lang="en-US" dirty="0">
                <a:solidFill>
                  <a:srgbClr val="333333"/>
                </a:solidFill>
              </a:rPr>
              <a:t>Compulsory attendance at 1-day workshop (once)</a:t>
            </a:r>
          </a:p>
          <a:p>
            <a:pPr lvl="1"/>
            <a:r>
              <a:rPr lang="en-US" dirty="0">
                <a:solidFill>
                  <a:srgbClr val="333333"/>
                </a:solidFill>
              </a:rPr>
              <a:t>Available study resources ERM SP9 exam discussion forum (non assessed participation) and 3 tutorials</a:t>
            </a:r>
          </a:p>
          <a:p>
            <a:pPr marL="457200" lvl="1" indent="0">
              <a:buNone/>
            </a:pPr>
            <a:endParaRPr lang="en-US" dirty="0">
              <a:solidFill>
                <a:srgbClr val="333333"/>
              </a:solidFill>
            </a:endParaRPr>
          </a:p>
          <a:p>
            <a:pPr marL="344488" lvl="1" indent="0">
              <a:buNone/>
            </a:pPr>
            <a:r>
              <a:rPr lang="en-US" dirty="0">
                <a:solidFill>
                  <a:srgbClr val="333333"/>
                </a:solidFill>
                <a:cs typeface="ＭＳ Ｐゴシック" pitchFamily="-65" charset="-128"/>
              </a:rPr>
              <a:t>UK SP1 Health and Care (Part III)</a:t>
            </a:r>
          </a:p>
          <a:p>
            <a:pPr marL="344488" lvl="1" indent="0">
              <a:buNone/>
            </a:pPr>
            <a:r>
              <a:rPr lang="en-US" dirty="0">
                <a:solidFill>
                  <a:srgbClr val="333333"/>
                </a:solidFill>
              </a:rPr>
              <a:t>- UK SP1 exam(100%)</a:t>
            </a:r>
          </a:p>
          <a:p>
            <a:pPr lvl="1"/>
            <a:r>
              <a:rPr lang="en-US" dirty="0">
                <a:solidFill>
                  <a:srgbClr val="333333"/>
                </a:solidFill>
              </a:rPr>
              <a:t>Completion of online Private Health Insurance course</a:t>
            </a:r>
          </a:p>
          <a:p>
            <a:pPr lvl="1"/>
            <a:endParaRPr lang="en-US" dirty="0">
              <a:solidFill>
                <a:srgbClr val="333333"/>
              </a:solidFill>
            </a:endParaRPr>
          </a:p>
          <a:p>
            <a:pPr marL="0" lvl="1" indent="0">
              <a:buNone/>
            </a:pPr>
            <a:endParaRPr lang="en-US" dirty="0">
              <a:solidFill>
                <a:srgbClr val="333333"/>
              </a:solidFill>
            </a:endParaRPr>
          </a:p>
          <a:p>
            <a:pPr marL="0" indent="0">
              <a:buNone/>
            </a:pPr>
            <a:endParaRPr lang="en-AU" dirty="0">
              <a:solidFill>
                <a:srgbClr val="5F5F5F"/>
              </a:solidFill>
            </a:endParaRPr>
          </a:p>
        </p:txBody>
      </p:sp>
      <p:sp>
        <p:nvSpPr>
          <p:cNvPr id="7" name="Slide Number Placeholder 6"/>
          <p:cNvSpPr>
            <a:spLocks noGrp="1"/>
          </p:cNvSpPr>
          <p:nvPr>
            <p:ph type="sldNum" sz="quarter" idx="12"/>
          </p:nvPr>
        </p:nvSpPr>
        <p:spPr/>
        <p:txBody>
          <a:bodyPr/>
          <a:lstStyle/>
          <a:p>
            <a:pPr>
              <a:defRPr/>
            </a:pPr>
            <a:fld id="{2FB26CDD-FD4D-453D-B3B9-5ECB6F423A90}" type="slidenum">
              <a:rPr lang="en-AU" smtClean="0"/>
              <a:pPr>
                <a:defRPr/>
              </a:pPr>
              <a:t>12</a:t>
            </a:fld>
            <a:endParaRPr lang="en-AU"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1680" y="0"/>
            <a:ext cx="7772400" cy="1143000"/>
          </a:xfrm>
        </p:spPr>
        <p:txBody>
          <a:bodyPr/>
          <a:lstStyle/>
          <a:p>
            <a:pPr algn="l"/>
            <a:r>
              <a:rPr lang="en-US" b="0" dirty="0">
                <a:solidFill>
                  <a:srgbClr val="333333"/>
                </a:solidFill>
              </a:rPr>
              <a:t>       </a:t>
            </a:r>
            <a:r>
              <a:rPr lang="en-US" dirty="0">
                <a:solidFill>
                  <a:srgbClr val="333333"/>
                </a:solidFill>
              </a:rPr>
              <a:t>Assessments (</a:t>
            </a:r>
            <a:r>
              <a:rPr lang="en-US" dirty="0" err="1">
                <a:solidFill>
                  <a:srgbClr val="333333"/>
                </a:solidFill>
              </a:rPr>
              <a:t>cont</a:t>
            </a:r>
            <a:r>
              <a:rPr lang="en-US" dirty="0">
                <a:solidFill>
                  <a:srgbClr val="333333"/>
                </a:solidFill>
              </a:rPr>
              <a:t>)</a:t>
            </a:r>
            <a:endParaRPr lang="en-AU" dirty="0">
              <a:solidFill>
                <a:srgbClr val="333333"/>
              </a:solidFill>
            </a:endParaRPr>
          </a:p>
        </p:txBody>
      </p:sp>
      <p:sp>
        <p:nvSpPr>
          <p:cNvPr id="3" name="Content Placeholder 2"/>
          <p:cNvSpPr>
            <a:spLocks noGrp="1"/>
          </p:cNvSpPr>
          <p:nvPr>
            <p:ph idx="1"/>
          </p:nvPr>
        </p:nvSpPr>
        <p:spPr>
          <a:xfrm>
            <a:off x="395536" y="2132856"/>
            <a:ext cx="8566720" cy="3672408"/>
          </a:xfrm>
        </p:spPr>
        <p:txBody>
          <a:bodyPr/>
          <a:lstStyle/>
          <a:p>
            <a:r>
              <a:rPr lang="en-US" sz="2400" b="1" dirty="0">
                <a:solidFill>
                  <a:srgbClr val="333333"/>
                </a:solidFill>
              </a:rPr>
              <a:t>Module 2 and 3 (Part III)</a:t>
            </a:r>
          </a:p>
          <a:p>
            <a:pPr marL="344488" indent="0">
              <a:buNone/>
            </a:pPr>
            <a:r>
              <a:rPr lang="en-US" sz="2400" dirty="0">
                <a:solidFill>
                  <a:srgbClr val="333333"/>
                </a:solidFill>
              </a:rPr>
              <a:t>Course 3A, 3B, 5B/6A (Semester 1) </a:t>
            </a:r>
          </a:p>
          <a:p>
            <a:pPr marL="344488" indent="0">
              <a:buNone/>
            </a:pPr>
            <a:r>
              <a:rPr lang="en-US" sz="2400" dirty="0">
                <a:solidFill>
                  <a:srgbClr val="333333"/>
                </a:solidFill>
              </a:rPr>
              <a:t>and 5A/6B (Semester 2).</a:t>
            </a:r>
          </a:p>
          <a:p>
            <a:pPr lvl="1"/>
            <a:r>
              <a:rPr lang="en-US" dirty="0">
                <a:solidFill>
                  <a:srgbClr val="333333"/>
                </a:solidFill>
              </a:rPr>
              <a:t>Assignment (10%)</a:t>
            </a:r>
          </a:p>
          <a:p>
            <a:pPr lvl="1"/>
            <a:r>
              <a:rPr lang="en-US" dirty="0">
                <a:solidFill>
                  <a:srgbClr val="333333"/>
                </a:solidFill>
              </a:rPr>
              <a:t>Exam – three questions (90%) </a:t>
            </a:r>
          </a:p>
          <a:p>
            <a:pPr lvl="1"/>
            <a:endParaRPr lang="en-US" dirty="0">
              <a:solidFill>
                <a:srgbClr val="333333"/>
              </a:solidFill>
            </a:endParaRPr>
          </a:p>
          <a:p>
            <a:pPr marL="0" lvl="1" indent="0">
              <a:buNone/>
            </a:pPr>
            <a:endParaRPr lang="en-US" sz="3200" dirty="0">
              <a:solidFill>
                <a:srgbClr val="5F5F5F"/>
              </a:solidFill>
              <a:cs typeface="ＭＳ Ｐゴシック" pitchFamily="-65" charset="-128"/>
            </a:endParaRPr>
          </a:p>
          <a:p>
            <a:pPr lvl="1"/>
            <a:endParaRPr lang="en-US" dirty="0">
              <a:solidFill>
                <a:srgbClr val="5F5F5F"/>
              </a:solidFill>
            </a:endParaRPr>
          </a:p>
          <a:p>
            <a:pPr lvl="2"/>
            <a:endParaRPr lang="en-US" sz="3200" dirty="0">
              <a:solidFill>
                <a:srgbClr val="5F5F5F"/>
              </a:solidFill>
              <a:cs typeface="ＭＳ Ｐゴシック" pitchFamily="-65" charset="-128"/>
            </a:endParaRPr>
          </a:p>
          <a:p>
            <a:pPr lvl="1"/>
            <a:endParaRPr lang="en-AU" sz="3200" dirty="0">
              <a:solidFill>
                <a:srgbClr val="5F5F5F"/>
              </a:solidFill>
              <a:cs typeface="ＭＳ Ｐゴシック" pitchFamily="-65" charset="-128"/>
            </a:endParaRPr>
          </a:p>
        </p:txBody>
      </p:sp>
      <p:sp>
        <p:nvSpPr>
          <p:cNvPr id="7" name="Slide Number Placeholder 6"/>
          <p:cNvSpPr>
            <a:spLocks noGrp="1"/>
          </p:cNvSpPr>
          <p:nvPr>
            <p:ph type="sldNum" sz="quarter" idx="12"/>
          </p:nvPr>
        </p:nvSpPr>
        <p:spPr/>
        <p:txBody>
          <a:bodyPr/>
          <a:lstStyle/>
          <a:p>
            <a:pPr>
              <a:defRPr/>
            </a:pPr>
            <a:fld id="{2FB26CDD-FD4D-453D-B3B9-5ECB6F423A90}" type="slidenum">
              <a:rPr lang="en-AU" smtClean="0"/>
              <a:pPr>
                <a:defRPr/>
              </a:pPr>
              <a:t>13</a:t>
            </a:fld>
            <a:endParaRPr lang="en-AU"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1680" y="0"/>
            <a:ext cx="7772400" cy="1143000"/>
          </a:xfrm>
        </p:spPr>
        <p:txBody>
          <a:bodyPr/>
          <a:lstStyle/>
          <a:p>
            <a:pPr algn="l"/>
            <a:r>
              <a:rPr lang="en-US" b="0" dirty="0">
                <a:solidFill>
                  <a:srgbClr val="333333"/>
                </a:solidFill>
              </a:rPr>
              <a:t>       </a:t>
            </a:r>
            <a:r>
              <a:rPr lang="en-US" dirty="0">
                <a:solidFill>
                  <a:srgbClr val="333333"/>
                </a:solidFill>
              </a:rPr>
              <a:t>Assessments (</a:t>
            </a:r>
            <a:r>
              <a:rPr lang="en-US" dirty="0" err="1">
                <a:solidFill>
                  <a:srgbClr val="333333"/>
                </a:solidFill>
              </a:rPr>
              <a:t>cont</a:t>
            </a:r>
            <a:r>
              <a:rPr lang="en-US" dirty="0">
                <a:solidFill>
                  <a:srgbClr val="333333"/>
                </a:solidFill>
              </a:rPr>
              <a:t>)</a:t>
            </a:r>
            <a:endParaRPr lang="en-AU" dirty="0">
              <a:solidFill>
                <a:srgbClr val="333333"/>
              </a:solidFill>
            </a:endParaRPr>
          </a:p>
        </p:txBody>
      </p:sp>
      <p:sp>
        <p:nvSpPr>
          <p:cNvPr id="3" name="Content Placeholder 2"/>
          <p:cNvSpPr>
            <a:spLocks noGrp="1"/>
          </p:cNvSpPr>
          <p:nvPr>
            <p:ph idx="1"/>
          </p:nvPr>
        </p:nvSpPr>
        <p:spPr>
          <a:xfrm>
            <a:off x="395536" y="2132856"/>
            <a:ext cx="8566720" cy="3672408"/>
          </a:xfrm>
        </p:spPr>
        <p:txBody>
          <a:bodyPr/>
          <a:lstStyle/>
          <a:p>
            <a:r>
              <a:rPr lang="en-US" sz="2400" b="1" dirty="0">
                <a:solidFill>
                  <a:srgbClr val="333333"/>
                </a:solidFill>
              </a:rPr>
              <a:t>Module 4 (Part III)</a:t>
            </a:r>
          </a:p>
          <a:p>
            <a:pPr marL="344488" indent="0">
              <a:buNone/>
            </a:pPr>
            <a:r>
              <a:rPr lang="en-US" sz="2400" dirty="0">
                <a:solidFill>
                  <a:srgbClr val="333333"/>
                </a:solidFill>
              </a:rPr>
              <a:t>Commercial Actuarial Practice (CAP)</a:t>
            </a:r>
          </a:p>
          <a:p>
            <a:pPr lvl="1">
              <a:buFontTx/>
              <a:buChar char="–"/>
            </a:pPr>
            <a:r>
              <a:rPr lang="en-US" dirty="0">
                <a:solidFill>
                  <a:srgbClr val="333333"/>
                </a:solidFill>
              </a:rPr>
              <a:t>Residential course attendance (first time students)</a:t>
            </a:r>
          </a:p>
          <a:p>
            <a:pPr lvl="1"/>
            <a:r>
              <a:rPr lang="en-US" dirty="0">
                <a:solidFill>
                  <a:srgbClr val="333333"/>
                </a:solidFill>
              </a:rPr>
              <a:t>Post course assignment(20%)</a:t>
            </a:r>
          </a:p>
          <a:p>
            <a:pPr lvl="1"/>
            <a:r>
              <a:rPr lang="en-US" dirty="0">
                <a:solidFill>
                  <a:srgbClr val="333333"/>
                </a:solidFill>
              </a:rPr>
              <a:t>Case study exam (80%)</a:t>
            </a:r>
          </a:p>
          <a:p>
            <a:pPr marL="342900" lvl="1" indent="-342900">
              <a:buChar char="•"/>
            </a:pPr>
            <a:endParaRPr lang="en-US" sz="3200" dirty="0">
              <a:solidFill>
                <a:srgbClr val="5F5F5F"/>
              </a:solidFill>
              <a:cs typeface="ＭＳ Ｐゴシック" pitchFamily="-65" charset="-128"/>
            </a:endParaRPr>
          </a:p>
          <a:p>
            <a:pPr lvl="1"/>
            <a:endParaRPr lang="en-US" dirty="0">
              <a:solidFill>
                <a:srgbClr val="5F5F5F"/>
              </a:solidFill>
            </a:endParaRPr>
          </a:p>
          <a:p>
            <a:pPr lvl="2"/>
            <a:endParaRPr lang="en-US" sz="3200" dirty="0">
              <a:solidFill>
                <a:srgbClr val="5F5F5F"/>
              </a:solidFill>
              <a:cs typeface="ＭＳ Ｐゴシック" pitchFamily="-65" charset="-128"/>
            </a:endParaRPr>
          </a:p>
          <a:p>
            <a:pPr lvl="1"/>
            <a:endParaRPr lang="en-AU" sz="3200" dirty="0">
              <a:solidFill>
                <a:srgbClr val="5F5F5F"/>
              </a:solidFill>
              <a:cs typeface="ＭＳ Ｐゴシック" pitchFamily="-65" charset="-128"/>
            </a:endParaRPr>
          </a:p>
        </p:txBody>
      </p:sp>
      <p:sp>
        <p:nvSpPr>
          <p:cNvPr id="7" name="Slide Number Placeholder 6"/>
          <p:cNvSpPr>
            <a:spLocks noGrp="1"/>
          </p:cNvSpPr>
          <p:nvPr>
            <p:ph type="sldNum" sz="quarter" idx="12"/>
          </p:nvPr>
        </p:nvSpPr>
        <p:spPr/>
        <p:txBody>
          <a:bodyPr/>
          <a:lstStyle/>
          <a:p>
            <a:pPr>
              <a:defRPr/>
            </a:pPr>
            <a:fld id="{2FB26CDD-FD4D-453D-B3B9-5ECB6F423A90}" type="slidenum">
              <a:rPr lang="en-AU" smtClean="0"/>
              <a:pPr>
                <a:defRPr/>
              </a:pPr>
              <a:t>14</a:t>
            </a:fld>
            <a:endParaRPr lang="en-AU" dirty="0"/>
          </a:p>
        </p:txBody>
      </p:sp>
    </p:spTree>
    <p:extLst>
      <p:ext uri="{BB962C8B-B14F-4D97-AF65-F5344CB8AC3E}">
        <p14:creationId xmlns:p14="http://schemas.microsoft.com/office/powerpoint/2010/main" val="39482659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1680" y="0"/>
            <a:ext cx="7772400" cy="1143000"/>
          </a:xfrm>
        </p:spPr>
        <p:txBody>
          <a:bodyPr/>
          <a:lstStyle/>
          <a:p>
            <a:pPr algn="l"/>
            <a:r>
              <a:rPr lang="en-US" b="0" dirty="0">
                <a:solidFill>
                  <a:srgbClr val="333333"/>
                </a:solidFill>
              </a:rPr>
              <a:t>       </a:t>
            </a:r>
            <a:r>
              <a:rPr lang="en-US" dirty="0">
                <a:solidFill>
                  <a:srgbClr val="333333"/>
                </a:solidFill>
              </a:rPr>
              <a:t>Assessments (</a:t>
            </a:r>
            <a:r>
              <a:rPr lang="en-US" dirty="0" err="1">
                <a:solidFill>
                  <a:srgbClr val="333333"/>
                </a:solidFill>
              </a:rPr>
              <a:t>cont</a:t>
            </a:r>
            <a:r>
              <a:rPr lang="en-US" dirty="0">
                <a:solidFill>
                  <a:srgbClr val="333333"/>
                </a:solidFill>
              </a:rPr>
              <a:t>)</a:t>
            </a:r>
            <a:endParaRPr lang="en-AU" dirty="0">
              <a:solidFill>
                <a:srgbClr val="333333"/>
              </a:solidFill>
            </a:endParaRPr>
          </a:p>
        </p:txBody>
      </p:sp>
      <p:sp>
        <p:nvSpPr>
          <p:cNvPr id="3" name="Content Placeholder 2"/>
          <p:cNvSpPr>
            <a:spLocks noGrp="1"/>
          </p:cNvSpPr>
          <p:nvPr>
            <p:ph idx="1"/>
          </p:nvPr>
        </p:nvSpPr>
        <p:spPr>
          <a:xfrm>
            <a:off x="395536" y="1052736"/>
            <a:ext cx="8566720" cy="4752528"/>
          </a:xfrm>
        </p:spPr>
        <p:txBody>
          <a:bodyPr/>
          <a:lstStyle/>
          <a:p>
            <a:pPr marL="0" lvl="1" indent="0">
              <a:buNone/>
            </a:pPr>
            <a:r>
              <a:rPr lang="en-US" b="1" dirty="0">
                <a:solidFill>
                  <a:srgbClr val="333333"/>
                </a:solidFill>
              </a:rPr>
              <a:t>Fellowship Program</a:t>
            </a:r>
          </a:p>
          <a:p>
            <a:pPr marL="342900" lvl="1" indent="-342900">
              <a:buChar char="•"/>
            </a:pPr>
            <a:endParaRPr lang="en-US" b="1" dirty="0">
              <a:solidFill>
                <a:srgbClr val="333333"/>
              </a:solidFill>
            </a:endParaRPr>
          </a:p>
          <a:p>
            <a:pPr marL="342900" lvl="1" indent="-342900">
              <a:buChar char="•"/>
            </a:pPr>
            <a:r>
              <a:rPr lang="en-US" b="1" dirty="0">
                <a:solidFill>
                  <a:srgbClr val="333333"/>
                </a:solidFill>
              </a:rPr>
              <a:t>Module 1 </a:t>
            </a:r>
            <a:br>
              <a:rPr lang="en-US" b="1" dirty="0">
                <a:solidFill>
                  <a:srgbClr val="333333"/>
                </a:solidFill>
              </a:rPr>
            </a:br>
            <a:r>
              <a:rPr lang="en-US" dirty="0">
                <a:solidFill>
                  <a:srgbClr val="333333"/>
                </a:solidFill>
              </a:rPr>
              <a:t>LIRV – Life Insurance and Retirement Valuation</a:t>
            </a:r>
          </a:p>
          <a:p>
            <a:pPr lvl="1"/>
            <a:r>
              <a:rPr lang="en-US" dirty="0">
                <a:solidFill>
                  <a:srgbClr val="333333"/>
                </a:solidFill>
              </a:rPr>
              <a:t>Assignment (20%)</a:t>
            </a:r>
          </a:p>
          <a:p>
            <a:pPr lvl="1"/>
            <a:r>
              <a:rPr lang="en-US" dirty="0">
                <a:solidFill>
                  <a:srgbClr val="333333"/>
                </a:solidFill>
              </a:rPr>
              <a:t>Exam – three questions (80%) </a:t>
            </a:r>
          </a:p>
          <a:p>
            <a:pPr marL="457200" lvl="1" indent="0">
              <a:buNone/>
            </a:pPr>
            <a:endParaRPr lang="en-US" dirty="0">
              <a:solidFill>
                <a:srgbClr val="333333"/>
              </a:solidFill>
            </a:endParaRPr>
          </a:p>
          <a:p>
            <a:pPr marL="342900" lvl="1" indent="-342900">
              <a:buChar char="•"/>
            </a:pPr>
            <a:r>
              <a:rPr lang="en-US" b="1" dirty="0">
                <a:solidFill>
                  <a:srgbClr val="333333"/>
                </a:solidFill>
              </a:rPr>
              <a:t>Module 3</a:t>
            </a:r>
            <a:br>
              <a:rPr lang="en-US" dirty="0">
                <a:solidFill>
                  <a:srgbClr val="333333"/>
                </a:solidFill>
              </a:rPr>
            </a:br>
            <a:r>
              <a:rPr lang="en-US" dirty="0">
                <a:solidFill>
                  <a:srgbClr val="333333"/>
                </a:solidFill>
              </a:rPr>
              <a:t>Life Insurance Applications and Superannuation and Retirement Applications</a:t>
            </a:r>
          </a:p>
          <a:p>
            <a:pPr lvl="1"/>
            <a:r>
              <a:rPr lang="en-US" dirty="0">
                <a:solidFill>
                  <a:srgbClr val="333333"/>
                </a:solidFill>
              </a:rPr>
              <a:t>Assignment (20%)</a:t>
            </a:r>
          </a:p>
          <a:p>
            <a:pPr lvl="1"/>
            <a:r>
              <a:rPr lang="en-US" dirty="0">
                <a:solidFill>
                  <a:srgbClr val="333333"/>
                </a:solidFill>
              </a:rPr>
              <a:t>Exam – three questions (80%) </a:t>
            </a:r>
          </a:p>
          <a:p>
            <a:pPr marL="342900" lvl="1" indent="-342900">
              <a:buChar char="•"/>
            </a:pPr>
            <a:endParaRPr lang="en-US" sz="3200" dirty="0">
              <a:solidFill>
                <a:srgbClr val="5F5F5F"/>
              </a:solidFill>
              <a:cs typeface="ＭＳ Ｐゴシック" pitchFamily="-65" charset="-128"/>
            </a:endParaRPr>
          </a:p>
          <a:p>
            <a:pPr lvl="1"/>
            <a:endParaRPr lang="en-US" dirty="0">
              <a:solidFill>
                <a:srgbClr val="5F5F5F"/>
              </a:solidFill>
            </a:endParaRPr>
          </a:p>
          <a:p>
            <a:pPr lvl="2"/>
            <a:endParaRPr lang="en-US" sz="3200" dirty="0">
              <a:solidFill>
                <a:srgbClr val="5F5F5F"/>
              </a:solidFill>
              <a:cs typeface="ＭＳ Ｐゴシック" pitchFamily="-65" charset="-128"/>
            </a:endParaRPr>
          </a:p>
          <a:p>
            <a:pPr lvl="1"/>
            <a:endParaRPr lang="en-AU" sz="3200" dirty="0">
              <a:solidFill>
                <a:srgbClr val="5F5F5F"/>
              </a:solidFill>
              <a:cs typeface="ＭＳ Ｐゴシック" pitchFamily="-65" charset="-128"/>
            </a:endParaRPr>
          </a:p>
        </p:txBody>
      </p:sp>
      <p:sp>
        <p:nvSpPr>
          <p:cNvPr id="7" name="Slide Number Placeholder 6"/>
          <p:cNvSpPr>
            <a:spLocks noGrp="1"/>
          </p:cNvSpPr>
          <p:nvPr>
            <p:ph type="sldNum" sz="quarter" idx="12"/>
          </p:nvPr>
        </p:nvSpPr>
        <p:spPr/>
        <p:txBody>
          <a:bodyPr/>
          <a:lstStyle/>
          <a:p>
            <a:pPr>
              <a:defRPr/>
            </a:pPr>
            <a:fld id="{2FB26CDD-FD4D-453D-B3B9-5ECB6F423A90}" type="slidenum">
              <a:rPr lang="en-AU" smtClean="0"/>
              <a:pPr>
                <a:defRPr/>
              </a:pPr>
              <a:t>15</a:t>
            </a:fld>
            <a:endParaRPr lang="en-AU" dirty="0"/>
          </a:p>
        </p:txBody>
      </p:sp>
    </p:spTree>
    <p:extLst>
      <p:ext uri="{BB962C8B-B14F-4D97-AF65-F5344CB8AC3E}">
        <p14:creationId xmlns:p14="http://schemas.microsoft.com/office/powerpoint/2010/main" val="27851682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a:xfrm>
            <a:off x="1621904" y="53752"/>
            <a:ext cx="8278688" cy="1143000"/>
          </a:xfrm>
        </p:spPr>
        <p:txBody>
          <a:bodyPr/>
          <a:lstStyle/>
          <a:p>
            <a:pPr algn="l"/>
            <a:r>
              <a:rPr lang="en-US" sz="3200" b="0" dirty="0">
                <a:solidFill>
                  <a:srgbClr val="333333"/>
                </a:solidFill>
              </a:rPr>
              <a:t>         </a:t>
            </a:r>
            <a:r>
              <a:rPr lang="en-US" dirty="0">
                <a:solidFill>
                  <a:srgbClr val="333333"/>
                </a:solidFill>
              </a:rPr>
              <a:t>Assignment</a:t>
            </a:r>
            <a:endParaRPr lang="en-AU" sz="3200" dirty="0">
              <a:solidFill>
                <a:srgbClr val="333333"/>
              </a:solidFill>
            </a:endParaRPr>
          </a:p>
        </p:txBody>
      </p:sp>
      <p:sp>
        <p:nvSpPr>
          <p:cNvPr id="29699" name="Content Placeholder 2"/>
          <p:cNvSpPr>
            <a:spLocks noGrp="1"/>
          </p:cNvSpPr>
          <p:nvPr>
            <p:ph idx="1"/>
          </p:nvPr>
        </p:nvSpPr>
        <p:spPr>
          <a:xfrm>
            <a:off x="467544" y="1484784"/>
            <a:ext cx="8229600" cy="4958010"/>
          </a:xfrm>
        </p:spPr>
        <p:txBody>
          <a:bodyPr/>
          <a:lstStyle/>
          <a:p>
            <a:pPr lvl="0"/>
            <a:r>
              <a:rPr lang="en-AU" sz="2600" dirty="0">
                <a:solidFill>
                  <a:srgbClr val="333333"/>
                </a:solidFill>
              </a:rPr>
              <a:t>Part III and Fellowship Program assignments are available from the enrolment period and must be submitted in week 8 (Due 2 March at 9am)</a:t>
            </a:r>
            <a:endParaRPr lang="en-US" sz="2600" dirty="0">
              <a:solidFill>
                <a:srgbClr val="333333"/>
              </a:solidFill>
            </a:endParaRPr>
          </a:p>
          <a:p>
            <a:r>
              <a:rPr lang="en-AU" sz="2600" dirty="0">
                <a:solidFill>
                  <a:srgbClr val="333333"/>
                </a:solidFill>
              </a:rPr>
              <a:t>Collaboration is OK, but attestation as to own work is required</a:t>
            </a:r>
            <a:endParaRPr lang="en-US" sz="2600" dirty="0">
              <a:solidFill>
                <a:srgbClr val="333333"/>
              </a:solidFill>
            </a:endParaRPr>
          </a:p>
          <a:p>
            <a:r>
              <a:rPr lang="en-AU" sz="2600" dirty="0">
                <a:solidFill>
                  <a:srgbClr val="333333"/>
                </a:solidFill>
              </a:rPr>
              <a:t>Students will receive a grade for the assignment </a:t>
            </a:r>
          </a:p>
          <a:p>
            <a:r>
              <a:rPr lang="en-AU" sz="2600" dirty="0">
                <a:solidFill>
                  <a:srgbClr val="333333"/>
                </a:solidFill>
              </a:rPr>
              <a:t>General feedback will be provided in tutorial 3</a:t>
            </a:r>
          </a:p>
          <a:p>
            <a:pPr lvl="0"/>
            <a:r>
              <a:rPr lang="en-AU" sz="2600" dirty="0">
                <a:solidFill>
                  <a:srgbClr val="333333"/>
                </a:solidFill>
              </a:rPr>
              <a:t>No requirement to pass, but must submit in order to sit exam (genuine attempt)</a:t>
            </a:r>
            <a:endParaRPr lang="en-US" sz="2600" dirty="0">
              <a:solidFill>
                <a:srgbClr val="333333"/>
              </a:solidFill>
            </a:endParaRPr>
          </a:p>
          <a:p>
            <a:pPr>
              <a:buClr>
                <a:srgbClr val="007BA7"/>
              </a:buClr>
            </a:pPr>
            <a:endParaRPr lang="en-US" sz="1400" dirty="0">
              <a:solidFill>
                <a:srgbClr val="333333"/>
              </a:solidFill>
            </a:endParaRPr>
          </a:p>
          <a:p>
            <a:pPr lvl="1"/>
            <a:endParaRPr lang="en-US" sz="1400" dirty="0">
              <a:solidFill>
                <a:srgbClr val="5F5F5F"/>
              </a:solidFill>
            </a:endParaRPr>
          </a:p>
          <a:p>
            <a:pPr>
              <a:buFontTx/>
              <a:buNone/>
            </a:pPr>
            <a:endParaRPr lang="en-AU" dirty="0"/>
          </a:p>
        </p:txBody>
      </p:sp>
      <p:sp>
        <p:nvSpPr>
          <p:cNvPr id="5" name="Slide Number Placeholder 4"/>
          <p:cNvSpPr>
            <a:spLocks noGrp="1"/>
          </p:cNvSpPr>
          <p:nvPr>
            <p:ph type="sldNum" sz="quarter" idx="12"/>
          </p:nvPr>
        </p:nvSpPr>
        <p:spPr/>
        <p:txBody>
          <a:bodyPr/>
          <a:lstStyle/>
          <a:p>
            <a:pPr>
              <a:defRPr/>
            </a:pPr>
            <a:fld id="{2FB26CDD-FD4D-453D-B3B9-5ECB6F423A90}" type="slidenum">
              <a:rPr lang="en-AU" smtClean="0"/>
              <a:pPr>
                <a:defRPr/>
              </a:pPr>
              <a:t>16</a:t>
            </a:fld>
            <a:endParaRPr lang="en-AU"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1679" y="0"/>
            <a:ext cx="7460679" cy="1143000"/>
          </a:xfrm>
        </p:spPr>
        <p:txBody>
          <a:bodyPr/>
          <a:lstStyle/>
          <a:p>
            <a:pPr algn="l"/>
            <a:r>
              <a:rPr lang="en-US" dirty="0">
                <a:solidFill>
                  <a:srgbClr val="333333"/>
                </a:solidFill>
              </a:rPr>
              <a:t>       Exam – </a:t>
            </a:r>
            <a:r>
              <a:rPr lang="en-US" sz="2000" dirty="0">
                <a:solidFill>
                  <a:srgbClr val="333333"/>
                </a:solidFill>
              </a:rPr>
              <a:t>Actuaries Institute developed courses</a:t>
            </a:r>
            <a:endParaRPr lang="en-AU" sz="2800" dirty="0">
              <a:solidFill>
                <a:srgbClr val="333333"/>
              </a:solidFill>
            </a:endParaRPr>
          </a:p>
        </p:txBody>
      </p:sp>
      <p:sp>
        <p:nvSpPr>
          <p:cNvPr id="3" name="Content Placeholder 2"/>
          <p:cNvSpPr>
            <a:spLocks noGrp="1"/>
          </p:cNvSpPr>
          <p:nvPr>
            <p:ph idx="1"/>
          </p:nvPr>
        </p:nvSpPr>
        <p:spPr>
          <a:xfrm>
            <a:off x="683568" y="1186408"/>
            <a:ext cx="8278688" cy="4546848"/>
          </a:xfrm>
        </p:spPr>
        <p:txBody>
          <a:bodyPr/>
          <a:lstStyle/>
          <a:p>
            <a:pPr>
              <a:buClr>
                <a:srgbClr val="007BA7"/>
              </a:buClr>
              <a:buFont typeface="Arial" pitchFamily="34" charset="0"/>
              <a:buChar char="•"/>
            </a:pPr>
            <a:r>
              <a:rPr lang="en-US" sz="2400" dirty="0">
                <a:solidFill>
                  <a:srgbClr val="333333"/>
                </a:solidFill>
              </a:rPr>
              <a:t>3-hour exam with 15 minutes planning and reading time (total 3hrs and 15mins)</a:t>
            </a:r>
          </a:p>
          <a:p>
            <a:pPr>
              <a:buClr>
                <a:srgbClr val="007BA7"/>
              </a:buClr>
              <a:buFont typeface="Arial" pitchFamily="34" charset="0"/>
              <a:buChar char="•"/>
            </a:pPr>
            <a:r>
              <a:rPr lang="en-US" sz="2400" dirty="0">
                <a:solidFill>
                  <a:srgbClr val="333333"/>
                </a:solidFill>
              </a:rPr>
              <a:t>Conducted using MS Word and Excel and internet access blocked</a:t>
            </a:r>
          </a:p>
          <a:p>
            <a:pPr>
              <a:buClr>
                <a:srgbClr val="007BA7"/>
              </a:buClr>
              <a:buFont typeface="Arial" pitchFamily="34" charset="0"/>
              <a:buChar char="•"/>
            </a:pPr>
            <a:r>
              <a:rPr lang="en-US" sz="2400" dirty="0">
                <a:solidFill>
                  <a:srgbClr val="333333"/>
                </a:solidFill>
              </a:rPr>
              <a:t>Open book conditions, you can bring:</a:t>
            </a:r>
          </a:p>
          <a:p>
            <a:pPr marL="457200" lvl="1" indent="0">
              <a:buClr>
                <a:srgbClr val="007BA7"/>
              </a:buClr>
              <a:buNone/>
            </a:pPr>
            <a:r>
              <a:rPr lang="en-US" sz="2000" dirty="0">
                <a:solidFill>
                  <a:srgbClr val="333333"/>
                </a:solidFill>
              </a:rPr>
              <a:t>- A calculator</a:t>
            </a:r>
          </a:p>
          <a:p>
            <a:pPr marL="457200" lvl="1" indent="0">
              <a:buClr>
                <a:srgbClr val="007BA7"/>
              </a:buClr>
              <a:buNone/>
            </a:pPr>
            <a:r>
              <a:rPr lang="en-US" sz="2000" dirty="0">
                <a:solidFill>
                  <a:srgbClr val="333333"/>
                </a:solidFill>
              </a:rPr>
              <a:t>- Any hard copy textbooks or printed notes</a:t>
            </a:r>
          </a:p>
          <a:p>
            <a:pPr>
              <a:buClr>
                <a:srgbClr val="007BA7"/>
              </a:buClr>
              <a:buFont typeface="Arial" pitchFamily="34" charset="0"/>
              <a:buChar char="•"/>
            </a:pPr>
            <a:r>
              <a:rPr lang="en-US" sz="2400" dirty="0">
                <a:solidFill>
                  <a:srgbClr val="333333"/>
                </a:solidFill>
                <a:latin typeface="Century Gothic" pitchFamily="34" charset="0"/>
              </a:rPr>
              <a:t>Standard digital materials will be provided</a:t>
            </a:r>
          </a:p>
          <a:p>
            <a:pPr marL="457200" lvl="1" indent="0">
              <a:buClr>
                <a:srgbClr val="007BA7"/>
              </a:buClr>
              <a:buNone/>
            </a:pPr>
            <a:r>
              <a:rPr lang="en-US" sz="2000" dirty="0">
                <a:solidFill>
                  <a:srgbClr val="333333"/>
                </a:solidFill>
                <a:latin typeface="Century Gothic" pitchFamily="34" charset="0"/>
              </a:rPr>
              <a:t>- </a:t>
            </a:r>
            <a:r>
              <a:rPr lang="en-US" sz="2000" dirty="0">
                <a:solidFill>
                  <a:srgbClr val="333333"/>
                </a:solidFill>
              </a:rPr>
              <a:t>Textbooks, Course materials, readings (all copy protected)</a:t>
            </a:r>
          </a:p>
          <a:p>
            <a:pPr marL="457200" lvl="1" indent="0">
              <a:buClr>
                <a:srgbClr val="007BA7"/>
              </a:buClr>
              <a:buNone/>
            </a:pPr>
            <a:r>
              <a:rPr lang="en-US" sz="2000" dirty="0">
                <a:solidFill>
                  <a:srgbClr val="333333"/>
                </a:solidFill>
              </a:rPr>
              <a:t>- Associated question spreadsheets </a:t>
            </a:r>
          </a:p>
          <a:p>
            <a:pPr>
              <a:buClr>
                <a:srgbClr val="007BA7"/>
              </a:buClr>
              <a:buFont typeface="Arial" pitchFamily="34" charset="0"/>
              <a:buChar char="•"/>
            </a:pPr>
            <a:r>
              <a:rPr lang="en-US" sz="2400" dirty="0">
                <a:solidFill>
                  <a:srgbClr val="333333"/>
                </a:solidFill>
              </a:rPr>
              <a:t>CAP Exam – 8-hour exam (9.00 am – 5.00pm) reading time is incorporated into the allocated time</a:t>
            </a:r>
          </a:p>
          <a:p>
            <a:pPr marL="457200" lvl="1" indent="0">
              <a:buNone/>
            </a:pPr>
            <a:endParaRPr lang="en-US" sz="2000" dirty="0">
              <a:solidFill>
                <a:srgbClr val="5F5F5F"/>
              </a:solidFill>
              <a:latin typeface="Century Gothic" pitchFamily="34" charset="0"/>
            </a:endParaRPr>
          </a:p>
          <a:p>
            <a:pPr lvl="2"/>
            <a:endParaRPr lang="en-US" sz="1600" dirty="0">
              <a:solidFill>
                <a:srgbClr val="5F5F5F"/>
              </a:solidFill>
            </a:endParaRPr>
          </a:p>
          <a:p>
            <a:pPr lvl="2"/>
            <a:endParaRPr lang="en-US" sz="1600" dirty="0">
              <a:solidFill>
                <a:srgbClr val="5F5F5F"/>
              </a:solidFill>
            </a:endParaRPr>
          </a:p>
          <a:p>
            <a:pPr lvl="1"/>
            <a:endParaRPr lang="en-AU" sz="3200" dirty="0">
              <a:solidFill>
                <a:srgbClr val="5F5F5F"/>
              </a:solidFill>
              <a:cs typeface="ＭＳ Ｐゴシック" pitchFamily="-65" charset="-128"/>
            </a:endParaRPr>
          </a:p>
        </p:txBody>
      </p:sp>
      <p:sp>
        <p:nvSpPr>
          <p:cNvPr id="7" name="Slide Number Placeholder 6"/>
          <p:cNvSpPr>
            <a:spLocks noGrp="1"/>
          </p:cNvSpPr>
          <p:nvPr>
            <p:ph type="sldNum" sz="quarter" idx="12"/>
          </p:nvPr>
        </p:nvSpPr>
        <p:spPr/>
        <p:txBody>
          <a:bodyPr/>
          <a:lstStyle/>
          <a:p>
            <a:pPr>
              <a:defRPr/>
            </a:pPr>
            <a:fld id="{2FB26CDD-FD4D-453D-B3B9-5ECB6F423A90}" type="slidenum">
              <a:rPr lang="en-AU" smtClean="0"/>
              <a:pPr>
                <a:defRPr/>
              </a:pPr>
              <a:t>17</a:t>
            </a:fld>
            <a:endParaRPr lang="en-AU" dirty="0"/>
          </a:p>
        </p:txBody>
      </p:sp>
    </p:spTree>
    <p:extLst>
      <p:ext uri="{BB962C8B-B14F-4D97-AF65-F5344CB8AC3E}">
        <p14:creationId xmlns:p14="http://schemas.microsoft.com/office/powerpoint/2010/main" val="41314621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F2F2E-465D-46A0-8BD7-3FC5614CFF53}"/>
              </a:ext>
            </a:extLst>
          </p:cNvPr>
          <p:cNvSpPr>
            <a:spLocks noGrp="1"/>
          </p:cNvSpPr>
          <p:nvPr>
            <p:ph type="title"/>
          </p:nvPr>
        </p:nvSpPr>
        <p:spPr>
          <a:xfrm>
            <a:off x="1259632" y="0"/>
            <a:ext cx="7772400" cy="1143000"/>
          </a:xfrm>
        </p:spPr>
        <p:txBody>
          <a:bodyPr/>
          <a:lstStyle/>
          <a:p>
            <a:r>
              <a:rPr lang="en-AU" b="1" dirty="0">
                <a:solidFill>
                  <a:schemeClr val="tx1"/>
                </a:solidFill>
              </a:rPr>
              <a:t>Useful </a:t>
            </a:r>
            <a:r>
              <a:rPr lang="en-AU" dirty="0">
                <a:solidFill>
                  <a:schemeClr val="tx1"/>
                </a:solidFill>
              </a:rPr>
              <a:t>L</a:t>
            </a:r>
            <a:r>
              <a:rPr lang="en-AU" b="1" dirty="0">
                <a:solidFill>
                  <a:schemeClr val="tx1"/>
                </a:solidFill>
              </a:rPr>
              <a:t>earning Tools</a:t>
            </a:r>
          </a:p>
        </p:txBody>
      </p:sp>
      <p:sp>
        <p:nvSpPr>
          <p:cNvPr id="3" name="Content Placeholder 2">
            <a:extLst>
              <a:ext uri="{FF2B5EF4-FFF2-40B4-BE49-F238E27FC236}">
                <a16:creationId xmlns:a16="http://schemas.microsoft.com/office/drawing/2014/main" id="{02AE3EB0-06AC-4FC4-9C80-4011D0B4C17A}"/>
              </a:ext>
            </a:extLst>
          </p:cNvPr>
          <p:cNvSpPr>
            <a:spLocks noGrp="1"/>
          </p:cNvSpPr>
          <p:nvPr>
            <p:ph idx="1"/>
          </p:nvPr>
        </p:nvSpPr>
        <p:spPr>
          <a:xfrm>
            <a:off x="359532" y="1772816"/>
            <a:ext cx="8424936" cy="4326632"/>
          </a:xfrm>
        </p:spPr>
        <p:txBody>
          <a:bodyPr>
            <a:noAutofit/>
          </a:bodyPr>
          <a:lstStyle/>
          <a:p>
            <a:r>
              <a:rPr lang="en-AU" sz="2000" dirty="0">
                <a:solidFill>
                  <a:schemeClr val="tx1"/>
                </a:solidFill>
              </a:rPr>
              <a:t>Online Discussion Forum</a:t>
            </a:r>
          </a:p>
          <a:p>
            <a:pPr lvl="1" indent="-310754">
              <a:buFont typeface="Wingdings" panose="05000000000000000000" pitchFamily="2" charset="2"/>
              <a:buChar char="ü"/>
            </a:pPr>
            <a:r>
              <a:rPr lang="en-AU" sz="2000" dirty="0">
                <a:solidFill>
                  <a:schemeClr val="tx1"/>
                </a:solidFill>
              </a:rPr>
              <a:t>Active engagement and discussion </a:t>
            </a:r>
          </a:p>
          <a:p>
            <a:pPr lvl="1" indent="-310754">
              <a:buFont typeface="Wingdings" panose="05000000000000000000" pitchFamily="2" charset="2"/>
              <a:buChar char="ü"/>
            </a:pPr>
            <a:r>
              <a:rPr lang="en-AU" sz="2000" dirty="0">
                <a:solidFill>
                  <a:schemeClr val="tx1"/>
                </a:solidFill>
              </a:rPr>
              <a:t>Learn about the parts of the course you are not sure of</a:t>
            </a:r>
          </a:p>
          <a:p>
            <a:pPr lvl="1" indent="-310754">
              <a:buFont typeface="Wingdings" panose="05000000000000000000" pitchFamily="2" charset="2"/>
              <a:buChar char="ü"/>
            </a:pPr>
            <a:r>
              <a:rPr lang="en-AU" sz="2000" dirty="0">
                <a:solidFill>
                  <a:schemeClr val="tx1"/>
                </a:solidFill>
              </a:rPr>
              <a:t>Ask others to explain / demonstrate something you don’t understand</a:t>
            </a:r>
          </a:p>
          <a:p>
            <a:pPr lvl="1" indent="-310754">
              <a:buFont typeface="Wingdings" panose="05000000000000000000" pitchFamily="2" charset="2"/>
              <a:buChar char="ü"/>
            </a:pPr>
            <a:r>
              <a:rPr lang="en-AU" sz="2000" dirty="0">
                <a:solidFill>
                  <a:schemeClr val="tx1"/>
                </a:solidFill>
              </a:rPr>
              <a:t>Share what you are confident / familiar with </a:t>
            </a:r>
          </a:p>
          <a:p>
            <a:pPr lvl="1" indent="-310754">
              <a:buFont typeface="Wingdings" panose="05000000000000000000" pitchFamily="2" charset="2"/>
              <a:buChar char="ü"/>
            </a:pPr>
            <a:r>
              <a:rPr lang="en-AU" sz="2000" dirty="0">
                <a:solidFill>
                  <a:schemeClr val="tx1"/>
                </a:solidFill>
              </a:rPr>
              <a:t>Test your knowledge / understanding by presenting information on a topic</a:t>
            </a:r>
          </a:p>
          <a:p>
            <a:pPr lvl="1" indent="-310754">
              <a:buFont typeface="Wingdings" panose="05000000000000000000" pitchFamily="2" charset="2"/>
              <a:buChar char="ü"/>
            </a:pPr>
            <a:r>
              <a:rPr lang="en-AU" sz="2000" dirty="0">
                <a:solidFill>
                  <a:schemeClr val="tx1"/>
                </a:solidFill>
              </a:rPr>
              <a:t>Add to what is available in the reading material / text / course materials</a:t>
            </a:r>
          </a:p>
          <a:p>
            <a:pPr lvl="1" indent="-310754">
              <a:buFont typeface="Wingdings" panose="05000000000000000000" pitchFamily="2" charset="2"/>
              <a:buChar char="ü"/>
            </a:pPr>
            <a:r>
              <a:rPr lang="en-AU" sz="2000" dirty="0">
                <a:solidFill>
                  <a:schemeClr val="tx1"/>
                </a:solidFill>
              </a:rPr>
              <a:t>Do and share the past exam questions you have the most problem with</a:t>
            </a:r>
          </a:p>
          <a:p>
            <a:pPr marL="432196" lvl="1" indent="0">
              <a:buNone/>
            </a:pPr>
            <a:endParaRPr lang="en-AU" sz="1600" dirty="0">
              <a:solidFill>
                <a:schemeClr val="tx1"/>
              </a:solidFill>
            </a:endParaRPr>
          </a:p>
        </p:txBody>
      </p:sp>
    </p:spTree>
    <p:extLst>
      <p:ext uri="{BB962C8B-B14F-4D97-AF65-F5344CB8AC3E}">
        <p14:creationId xmlns:p14="http://schemas.microsoft.com/office/powerpoint/2010/main" val="40327929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8686800" y="6248400"/>
            <a:ext cx="457200" cy="457200"/>
          </a:xfrm>
        </p:spPr>
        <p:txBody>
          <a:bodyPr/>
          <a:lstStyle/>
          <a:p>
            <a:pPr>
              <a:defRPr/>
            </a:pPr>
            <a:fld id="{7C7CD2D3-74D8-4DDC-92CF-A2251C28B99C}" type="slidenum">
              <a:rPr lang="en-AU" smtClean="0">
                <a:solidFill>
                  <a:srgbClr val="000000"/>
                </a:solidFill>
              </a:rPr>
              <a:pPr>
                <a:defRPr/>
              </a:pPr>
              <a:t>19</a:t>
            </a:fld>
            <a:endParaRPr lang="en-AU">
              <a:solidFill>
                <a:srgbClr val="000000"/>
              </a:solidFill>
            </a:endParaRPr>
          </a:p>
        </p:txBody>
      </p:sp>
      <p:sp>
        <p:nvSpPr>
          <p:cNvPr id="4" name="TextBox 3"/>
          <p:cNvSpPr txBox="1"/>
          <p:nvPr/>
        </p:nvSpPr>
        <p:spPr>
          <a:xfrm>
            <a:off x="395536" y="4581128"/>
            <a:ext cx="8496944" cy="1961114"/>
          </a:xfrm>
          <a:prstGeom prst="rect">
            <a:avLst/>
          </a:prstGeom>
          <a:noFill/>
        </p:spPr>
        <p:txBody>
          <a:bodyPr wrap="square" rtlCol="0">
            <a:spAutoFit/>
          </a:bodyPr>
          <a:lstStyle/>
          <a:p>
            <a:pPr>
              <a:lnSpc>
                <a:spcPct val="150000"/>
              </a:lnSpc>
            </a:pPr>
            <a:r>
              <a:rPr lang="en-AU" sz="3600" b="1" dirty="0">
                <a:latin typeface="Century Gothic" panose="020B0502020202020204" pitchFamily="34" charset="0"/>
              </a:rPr>
              <a:t>Motivation</a:t>
            </a:r>
          </a:p>
          <a:p>
            <a:pPr>
              <a:lnSpc>
                <a:spcPct val="150000"/>
              </a:lnSpc>
            </a:pPr>
            <a:r>
              <a:rPr lang="en-AU" dirty="0">
                <a:latin typeface="Century Gothic" panose="020B0502020202020204" pitchFamily="34" charset="0"/>
              </a:rPr>
              <a:t>Bruce Thomson</a:t>
            </a:r>
            <a:br>
              <a:rPr lang="en-AU" dirty="0">
                <a:latin typeface="Century Gothic" panose="020B0502020202020204" pitchFamily="34" charset="0"/>
              </a:rPr>
            </a:br>
            <a:r>
              <a:rPr lang="en-AU" dirty="0">
                <a:latin typeface="Century Gothic" panose="020B0502020202020204" pitchFamily="34" charset="0"/>
              </a:rPr>
              <a:t>CAP Chief Examiner </a:t>
            </a:r>
          </a:p>
        </p:txBody>
      </p:sp>
    </p:spTree>
    <p:extLst>
      <p:ext uri="{BB962C8B-B14F-4D97-AF65-F5344CB8AC3E}">
        <p14:creationId xmlns:p14="http://schemas.microsoft.com/office/powerpoint/2010/main" val="347372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Grp="1" noChangeArrowheads="1"/>
          </p:cNvSpPr>
          <p:nvPr>
            <p:ph idx="1"/>
          </p:nvPr>
        </p:nvSpPr>
        <p:spPr>
          <a:xfrm>
            <a:off x="611560" y="1196752"/>
            <a:ext cx="8532440" cy="5508848"/>
          </a:xfrm>
        </p:spPr>
        <p:txBody>
          <a:bodyPr>
            <a:normAutofit fontScale="92500" lnSpcReduction="10000"/>
          </a:bodyPr>
          <a:lstStyle/>
          <a:p>
            <a:pPr marL="0" indent="0" eaLnBrk="1" hangingPunct="1">
              <a:buNone/>
            </a:pPr>
            <a:r>
              <a:rPr lang="en-AU" sz="2400" b="1" dirty="0">
                <a:solidFill>
                  <a:srgbClr val="333333"/>
                </a:solidFill>
              </a:rPr>
              <a:t>The Institute Education Team</a:t>
            </a:r>
          </a:p>
          <a:p>
            <a:pPr eaLnBrk="1" hangingPunct="1">
              <a:lnSpc>
                <a:spcPct val="150000"/>
              </a:lnSpc>
            </a:pPr>
            <a:r>
              <a:rPr lang="en-US" sz="1800" dirty="0">
                <a:solidFill>
                  <a:srgbClr val="333333"/>
                </a:solidFill>
              </a:rPr>
              <a:t>Tony Burke, Head of Member Services Operations</a:t>
            </a:r>
          </a:p>
          <a:p>
            <a:pPr eaLnBrk="1" hangingPunct="1">
              <a:lnSpc>
                <a:spcPct val="150000"/>
              </a:lnSpc>
            </a:pPr>
            <a:r>
              <a:rPr lang="en-US" sz="1800" dirty="0">
                <a:solidFill>
                  <a:srgbClr val="333333"/>
                </a:solidFill>
              </a:rPr>
              <a:t>Jenny Lyon, Education Strategy Project Manager</a:t>
            </a:r>
          </a:p>
          <a:p>
            <a:pPr eaLnBrk="1" hangingPunct="1">
              <a:lnSpc>
                <a:spcPct val="150000"/>
              </a:lnSpc>
            </a:pPr>
            <a:r>
              <a:rPr lang="en-US" sz="1800" dirty="0">
                <a:solidFill>
                  <a:srgbClr val="333333"/>
                </a:solidFill>
              </a:rPr>
              <a:t>Eleanor Mazando, Education Manager and Team Leader</a:t>
            </a:r>
          </a:p>
          <a:p>
            <a:pPr eaLnBrk="1" hangingPunct="1">
              <a:lnSpc>
                <a:spcPct val="150000"/>
              </a:lnSpc>
            </a:pPr>
            <a:r>
              <a:rPr lang="en-US" sz="1800" dirty="0">
                <a:solidFill>
                  <a:srgbClr val="333333"/>
                </a:solidFill>
              </a:rPr>
              <a:t>Ausa Chanthaphone, Senior Education Officer</a:t>
            </a:r>
          </a:p>
          <a:p>
            <a:pPr eaLnBrk="1" hangingPunct="1"/>
            <a:endParaRPr lang="en-US" sz="1800" dirty="0">
              <a:solidFill>
                <a:srgbClr val="333333"/>
              </a:solidFill>
            </a:endParaRPr>
          </a:p>
          <a:p>
            <a:pPr marL="0" indent="0" eaLnBrk="1" hangingPunct="1">
              <a:buNone/>
            </a:pPr>
            <a:r>
              <a:rPr lang="en-AU" sz="2400" b="1" dirty="0">
                <a:solidFill>
                  <a:srgbClr val="333333"/>
                </a:solidFill>
              </a:rPr>
              <a:t>Actuarial Education Team</a:t>
            </a:r>
          </a:p>
          <a:p>
            <a:pPr eaLnBrk="1" hangingPunct="1">
              <a:lnSpc>
                <a:spcPct val="150000"/>
              </a:lnSpc>
            </a:pPr>
            <a:r>
              <a:rPr lang="en-US" sz="1800" dirty="0">
                <a:solidFill>
                  <a:srgbClr val="333333"/>
                </a:solidFill>
              </a:rPr>
              <a:t>Michael Callan, Head of Education Development and Delivery</a:t>
            </a:r>
          </a:p>
          <a:p>
            <a:pPr eaLnBrk="1" hangingPunct="1">
              <a:lnSpc>
                <a:spcPct val="150000"/>
              </a:lnSpc>
            </a:pPr>
            <a:r>
              <a:rPr lang="en-US" sz="1800" dirty="0">
                <a:solidFill>
                  <a:srgbClr val="333333"/>
                </a:solidFill>
              </a:rPr>
              <a:t>Amanda Aitken, Actuarial Educator</a:t>
            </a:r>
          </a:p>
          <a:p>
            <a:pPr eaLnBrk="1" hangingPunct="1">
              <a:lnSpc>
                <a:spcPct val="150000"/>
              </a:lnSpc>
            </a:pPr>
            <a:r>
              <a:rPr lang="en-US" sz="1800" dirty="0">
                <a:solidFill>
                  <a:srgbClr val="333333"/>
                </a:solidFill>
              </a:rPr>
              <a:t>Georgina Hemmings, Actuarial Educator</a:t>
            </a:r>
          </a:p>
          <a:p>
            <a:pPr eaLnBrk="1" hangingPunct="1">
              <a:lnSpc>
                <a:spcPct val="150000"/>
              </a:lnSpc>
            </a:pPr>
            <a:r>
              <a:rPr lang="en-US" sz="1800" dirty="0">
                <a:solidFill>
                  <a:srgbClr val="333333"/>
                </a:solidFill>
              </a:rPr>
              <a:t>Janice Jones, Actuarial Educator</a:t>
            </a:r>
          </a:p>
          <a:p>
            <a:pPr eaLnBrk="1" hangingPunct="1">
              <a:lnSpc>
                <a:spcPct val="150000"/>
              </a:lnSpc>
            </a:pPr>
            <a:r>
              <a:rPr lang="en-AU" sz="1800" dirty="0">
                <a:solidFill>
                  <a:srgbClr val="333333"/>
                </a:solidFill>
              </a:rPr>
              <a:t>Rob Johnson,</a:t>
            </a:r>
            <a:r>
              <a:rPr lang="en-US" sz="1800" dirty="0">
                <a:solidFill>
                  <a:srgbClr val="333333"/>
                </a:solidFill>
              </a:rPr>
              <a:t> Actuarial Educator</a:t>
            </a:r>
          </a:p>
          <a:p>
            <a:pPr eaLnBrk="1" hangingPunct="1">
              <a:lnSpc>
                <a:spcPct val="150000"/>
              </a:lnSpc>
            </a:pPr>
            <a:r>
              <a:rPr lang="en-US" sz="1800" dirty="0">
                <a:solidFill>
                  <a:srgbClr val="333333"/>
                </a:solidFill>
              </a:rPr>
              <a:t>Noanie Callaghan, Actuarial Educator</a:t>
            </a:r>
          </a:p>
          <a:p>
            <a:pPr eaLnBrk="1" hangingPunct="1">
              <a:lnSpc>
                <a:spcPct val="150000"/>
              </a:lnSpc>
            </a:pPr>
            <a:endParaRPr lang="en-US" sz="1800" dirty="0">
              <a:solidFill>
                <a:srgbClr val="333333"/>
              </a:solidFill>
            </a:endParaRPr>
          </a:p>
        </p:txBody>
      </p:sp>
      <p:sp>
        <p:nvSpPr>
          <p:cNvPr id="4" name="Slide Number Placeholder 3"/>
          <p:cNvSpPr>
            <a:spLocks noGrp="1"/>
          </p:cNvSpPr>
          <p:nvPr>
            <p:ph type="sldNum" sz="quarter" idx="12"/>
          </p:nvPr>
        </p:nvSpPr>
        <p:spPr/>
        <p:txBody>
          <a:bodyPr/>
          <a:lstStyle/>
          <a:p>
            <a:pPr>
              <a:defRPr/>
            </a:pPr>
            <a:fld id="{2FB26CDD-FD4D-453D-B3B9-5ECB6F423A90}" type="slidenum">
              <a:rPr lang="en-AU" smtClean="0"/>
              <a:pPr>
                <a:defRPr/>
              </a:pPr>
              <a:t>2</a:t>
            </a:fld>
            <a:endParaRPr lang="en-AU"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p:txBody>
          <a:bodyPr/>
          <a:lstStyle/>
          <a:p>
            <a:r>
              <a:rPr lang="en-US" dirty="0"/>
              <a:t>Course Background</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p:txBody>
          <a:bodyPr/>
          <a:lstStyle/>
          <a:p>
            <a:r>
              <a:rPr lang="en-US" dirty="0"/>
              <a:t>Work harder</a:t>
            </a:r>
          </a:p>
          <a:p>
            <a:r>
              <a:rPr lang="en-US" dirty="0"/>
              <a:t>Work smarter</a:t>
            </a:r>
          </a:p>
          <a:p>
            <a:r>
              <a:rPr lang="en-US" dirty="0"/>
              <a:t>Figure what will work for YOU</a:t>
            </a:r>
          </a:p>
          <a:p>
            <a:r>
              <a:rPr lang="en-US" dirty="0"/>
              <a:t>Exam is only a measure – you actually want to be a good actuary!</a:t>
            </a:r>
          </a:p>
        </p:txBody>
      </p:sp>
      <p:sp>
        <p:nvSpPr>
          <p:cNvPr id="4" name="Footer Placeholder 3">
            <a:extLst>
              <a:ext uri="{FF2B5EF4-FFF2-40B4-BE49-F238E27FC236}">
                <a16:creationId xmlns:a16="http://schemas.microsoft.com/office/drawing/2014/main" id="{8CAF1159-F8FE-441D-9B2C-8C6F74F6A755}"/>
              </a:ext>
            </a:extLst>
          </p:cNvPr>
          <p:cNvSpPr>
            <a:spLocks noGrp="1"/>
          </p:cNvSpPr>
          <p:nvPr>
            <p:ph type="ftr" sz="quarter" idx="11"/>
          </p:nvPr>
        </p:nvSpPr>
        <p:spPr/>
        <p:txBody>
          <a:bodyPr/>
          <a:lstStyle/>
          <a:p>
            <a:pPr>
              <a:defRPr/>
            </a:pPr>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20</a:t>
            </a:fld>
            <a:endParaRPr lang="en-AU">
              <a:solidFill>
                <a:srgbClr val="000000"/>
              </a:solidFill>
            </a:endParaRPr>
          </a:p>
        </p:txBody>
      </p:sp>
    </p:spTree>
    <p:extLst>
      <p:ext uri="{BB962C8B-B14F-4D97-AF65-F5344CB8AC3E}">
        <p14:creationId xmlns:p14="http://schemas.microsoft.com/office/powerpoint/2010/main" val="35140357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p:txBody>
          <a:bodyPr/>
          <a:lstStyle/>
          <a:p>
            <a:r>
              <a:rPr lang="en-US" dirty="0"/>
              <a:t>Most people fail, so that’s OK?</a:t>
            </a:r>
          </a:p>
          <a:p>
            <a:r>
              <a:rPr lang="en-US" dirty="0"/>
              <a:t>Positive rewards</a:t>
            </a:r>
          </a:p>
          <a:p>
            <a:r>
              <a:rPr lang="en-US" dirty="0"/>
              <a:t>Engage others to help you</a:t>
            </a:r>
          </a:p>
          <a:p>
            <a:pPr marL="0" indent="0">
              <a:buNone/>
            </a:pPr>
            <a:r>
              <a:rPr lang="en-US" dirty="0"/>
              <a:t>	</a:t>
            </a:r>
            <a:r>
              <a:rPr lang="en-US" sz="2400" dirty="0"/>
              <a:t>(married students have a higher pass rate!)</a:t>
            </a:r>
          </a:p>
        </p:txBody>
      </p:sp>
      <p:sp>
        <p:nvSpPr>
          <p:cNvPr id="4" name="Footer Placeholder 3">
            <a:extLst>
              <a:ext uri="{FF2B5EF4-FFF2-40B4-BE49-F238E27FC236}">
                <a16:creationId xmlns:a16="http://schemas.microsoft.com/office/drawing/2014/main" id="{8CAF1159-F8FE-441D-9B2C-8C6F74F6A755}"/>
              </a:ext>
            </a:extLst>
          </p:cNvPr>
          <p:cNvSpPr>
            <a:spLocks noGrp="1"/>
          </p:cNvSpPr>
          <p:nvPr>
            <p:ph type="ftr" sz="quarter" idx="11"/>
          </p:nvPr>
        </p:nvSpPr>
        <p:spPr/>
        <p:txBody>
          <a:bodyPr/>
          <a:lstStyle/>
          <a:p>
            <a:pPr>
              <a:defRPr/>
            </a:pPr>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21</a:t>
            </a:fld>
            <a:endParaRPr lang="en-AU">
              <a:solidFill>
                <a:srgbClr val="000000"/>
              </a:solidFill>
            </a:endParaRPr>
          </a:p>
        </p:txBody>
      </p:sp>
    </p:spTree>
    <p:extLst>
      <p:ext uri="{BB962C8B-B14F-4D97-AF65-F5344CB8AC3E}">
        <p14:creationId xmlns:p14="http://schemas.microsoft.com/office/powerpoint/2010/main" val="17218515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p:txBody>
          <a:bodyPr/>
          <a:lstStyle/>
          <a:p>
            <a:r>
              <a:rPr lang="en-US" dirty="0"/>
              <a:t>Principles</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p:txBody>
          <a:bodyPr/>
          <a:lstStyle/>
          <a:p>
            <a:r>
              <a:rPr lang="en-US" dirty="0"/>
              <a:t>Facts are necessary but not sufficient</a:t>
            </a:r>
          </a:p>
          <a:p>
            <a:r>
              <a:rPr lang="en-US" dirty="0"/>
              <a:t>Particularly in the Applications subjects</a:t>
            </a:r>
          </a:p>
          <a:p>
            <a:r>
              <a:rPr lang="en-US" dirty="0"/>
              <a:t>How to keep up with what is not in the textbook?</a:t>
            </a:r>
          </a:p>
        </p:txBody>
      </p:sp>
      <p:sp>
        <p:nvSpPr>
          <p:cNvPr id="4" name="Footer Placeholder 3">
            <a:extLst>
              <a:ext uri="{FF2B5EF4-FFF2-40B4-BE49-F238E27FC236}">
                <a16:creationId xmlns:a16="http://schemas.microsoft.com/office/drawing/2014/main" id="{8CAF1159-F8FE-441D-9B2C-8C6F74F6A755}"/>
              </a:ext>
            </a:extLst>
          </p:cNvPr>
          <p:cNvSpPr>
            <a:spLocks noGrp="1"/>
          </p:cNvSpPr>
          <p:nvPr>
            <p:ph type="ftr" sz="quarter" idx="11"/>
          </p:nvPr>
        </p:nvSpPr>
        <p:spPr/>
        <p:txBody>
          <a:bodyPr/>
          <a:lstStyle/>
          <a:p>
            <a:pPr>
              <a:defRPr/>
            </a:pPr>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22</a:t>
            </a:fld>
            <a:endParaRPr lang="en-AU">
              <a:solidFill>
                <a:srgbClr val="000000"/>
              </a:solidFill>
            </a:endParaRPr>
          </a:p>
        </p:txBody>
      </p:sp>
    </p:spTree>
    <p:extLst>
      <p:ext uri="{BB962C8B-B14F-4D97-AF65-F5344CB8AC3E}">
        <p14:creationId xmlns:p14="http://schemas.microsoft.com/office/powerpoint/2010/main" val="39040447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p:txBody>
          <a:bodyPr/>
          <a:lstStyle/>
          <a:p>
            <a:r>
              <a:rPr lang="en-US" dirty="0"/>
              <a:t>Discipline</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p:txBody>
          <a:bodyPr/>
          <a:lstStyle/>
          <a:p>
            <a:r>
              <a:rPr lang="en-US" sz="2400" dirty="0"/>
              <a:t>Make sacrifices</a:t>
            </a:r>
          </a:p>
          <a:p>
            <a:r>
              <a:rPr lang="en-US" sz="2400" dirty="0"/>
              <a:t>SMART objectives:</a:t>
            </a:r>
          </a:p>
          <a:p>
            <a:pPr marL="0" indent="0">
              <a:buNone/>
            </a:pPr>
            <a:r>
              <a:rPr lang="en-US" sz="2400" dirty="0"/>
              <a:t>	Specific</a:t>
            </a:r>
          </a:p>
          <a:p>
            <a:pPr marL="0" indent="0">
              <a:buNone/>
            </a:pPr>
            <a:r>
              <a:rPr lang="en-US" sz="2400" dirty="0"/>
              <a:t>	Measureable</a:t>
            </a:r>
          </a:p>
          <a:p>
            <a:pPr marL="0" indent="0">
              <a:buNone/>
            </a:pPr>
            <a:r>
              <a:rPr lang="en-US" sz="2400" dirty="0"/>
              <a:t>	Achievable</a:t>
            </a:r>
          </a:p>
          <a:p>
            <a:pPr marL="0" indent="0">
              <a:buNone/>
            </a:pPr>
            <a:r>
              <a:rPr lang="en-US" sz="2400" dirty="0"/>
              <a:t>	Relevant</a:t>
            </a:r>
          </a:p>
          <a:p>
            <a:pPr marL="0" indent="0">
              <a:buNone/>
            </a:pPr>
            <a:r>
              <a:rPr lang="en-US" sz="2400" dirty="0"/>
              <a:t>	Timed</a:t>
            </a:r>
          </a:p>
          <a:p>
            <a:r>
              <a:rPr lang="en-US" sz="2400" dirty="0"/>
              <a:t>Measure output, not input</a:t>
            </a:r>
          </a:p>
        </p:txBody>
      </p:sp>
      <p:sp>
        <p:nvSpPr>
          <p:cNvPr id="4" name="Footer Placeholder 3">
            <a:extLst>
              <a:ext uri="{FF2B5EF4-FFF2-40B4-BE49-F238E27FC236}">
                <a16:creationId xmlns:a16="http://schemas.microsoft.com/office/drawing/2014/main" id="{8CAF1159-F8FE-441D-9B2C-8C6F74F6A755}"/>
              </a:ext>
            </a:extLst>
          </p:cNvPr>
          <p:cNvSpPr>
            <a:spLocks noGrp="1"/>
          </p:cNvSpPr>
          <p:nvPr>
            <p:ph type="ftr" sz="quarter" idx="11"/>
          </p:nvPr>
        </p:nvSpPr>
        <p:spPr/>
        <p:txBody>
          <a:bodyPr/>
          <a:lstStyle/>
          <a:p>
            <a:pPr>
              <a:defRPr/>
            </a:pPr>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23</a:t>
            </a:fld>
            <a:endParaRPr lang="en-AU">
              <a:solidFill>
                <a:srgbClr val="000000"/>
              </a:solidFill>
            </a:endParaRPr>
          </a:p>
        </p:txBody>
      </p:sp>
    </p:spTree>
    <p:extLst>
      <p:ext uri="{BB962C8B-B14F-4D97-AF65-F5344CB8AC3E}">
        <p14:creationId xmlns:p14="http://schemas.microsoft.com/office/powerpoint/2010/main" val="21131501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p:txBody>
          <a:bodyPr/>
          <a:lstStyle/>
          <a:p>
            <a:r>
              <a:rPr lang="en-US" dirty="0"/>
              <a:t>Don’t Cheat</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p:txBody>
          <a:bodyPr/>
          <a:lstStyle/>
          <a:p>
            <a:r>
              <a:rPr lang="en-US" sz="2400" dirty="0"/>
              <a:t>You can discuss what an assignment question means, but you can’t use someone else’s work.</a:t>
            </a:r>
          </a:p>
          <a:p>
            <a:r>
              <a:rPr lang="en-US" sz="2400" dirty="0"/>
              <a:t>You are being watched…</a:t>
            </a:r>
          </a:p>
        </p:txBody>
      </p:sp>
      <p:sp>
        <p:nvSpPr>
          <p:cNvPr id="4" name="Footer Placeholder 3">
            <a:extLst>
              <a:ext uri="{FF2B5EF4-FFF2-40B4-BE49-F238E27FC236}">
                <a16:creationId xmlns:a16="http://schemas.microsoft.com/office/drawing/2014/main" id="{8CAF1159-F8FE-441D-9B2C-8C6F74F6A755}"/>
              </a:ext>
            </a:extLst>
          </p:cNvPr>
          <p:cNvSpPr>
            <a:spLocks noGrp="1"/>
          </p:cNvSpPr>
          <p:nvPr>
            <p:ph type="ftr" sz="quarter" idx="11"/>
          </p:nvPr>
        </p:nvSpPr>
        <p:spPr/>
        <p:txBody>
          <a:bodyPr/>
          <a:lstStyle/>
          <a:p>
            <a:pPr>
              <a:defRPr/>
            </a:pPr>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24</a:t>
            </a:fld>
            <a:endParaRPr lang="en-AU">
              <a:solidFill>
                <a:srgbClr val="000000"/>
              </a:solidFill>
            </a:endParaRPr>
          </a:p>
        </p:txBody>
      </p:sp>
    </p:spTree>
    <p:extLst>
      <p:ext uri="{BB962C8B-B14F-4D97-AF65-F5344CB8AC3E}">
        <p14:creationId xmlns:p14="http://schemas.microsoft.com/office/powerpoint/2010/main" val="10941812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p:txBody>
          <a:bodyPr/>
          <a:lstStyle/>
          <a:p>
            <a:r>
              <a:rPr lang="en-US" sz="2400" dirty="0"/>
              <a:t>Read carefully if English is not your first language</a:t>
            </a:r>
          </a:p>
          <a:p>
            <a:r>
              <a:rPr lang="en-US" sz="2400" dirty="0"/>
              <a:t>99% effort for 1 semester has a better chance than 75% for 3 semesters</a:t>
            </a:r>
          </a:p>
          <a:p>
            <a:r>
              <a:rPr lang="en-US" sz="2400" dirty="0"/>
              <a:t>Panic now, not just before the exam</a:t>
            </a:r>
          </a:p>
        </p:txBody>
      </p:sp>
      <p:sp>
        <p:nvSpPr>
          <p:cNvPr id="4" name="Footer Placeholder 3">
            <a:extLst>
              <a:ext uri="{FF2B5EF4-FFF2-40B4-BE49-F238E27FC236}">
                <a16:creationId xmlns:a16="http://schemas.microsoft.com/office/drawing/2014/main" id="{8CAF1159-F8FE-441D-9B2C-8C6F74F6A755}"/>
              </a:ext>
            </a:extLst>
          </p:cNvPr>
          <p:cNvSpPr>
            <a:spLocks noGrp="1"/>
          </p:cNvSpPr>
          <p:nvPr>
            <p:ph type="ftr" sz="quarter" idx="11"/>
          </p:nvPr>
        </p:nvSpPr>
        <p:spPr/>
        <p:txBody>
          <a:bodyPr/>
          <a:lstStyle/>
          <a:p>
            <a:pPr>
              <a:defRPr/>
            </a:pPr>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25</a:t>
            </a:fld>
            <a:endParaRPr lang="en-AU">
              <a:solidFill>
                <a:srgbClr val="000000"/>
              </a:solidFill>
            </a:endParaRPr>
          </a:p>
        </p:txBody>
      </p:sp>
    </p:spTree>
    <p:extLst>
      <p:ext uri="{BB962C8B-B14F-4D97-AF65-F5344CB8AC3E}">
        <p14:creationId xmlns:p14="http://schemas.microsoft.com/office/powerpoint/2010/main" val="24376719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8686800" y="6248400"/>
            <a:ext cx="457200" cy="457200"/>
          </a:xfrm>
        </p:spPr>
        <p:txBody>
          <a:bodyPr/>
          <a:lstStyle/>
          <a:p>
            <a:pPr>
              <a:defRPr/>
            </a:pPr>
            <a:fld id="{7C7CD2D3-74D8-4DDC-92CF-A2251C28B99C}" type="slidenum">
              <a:rPr lang="en-AU" smtClean="0">
                <a:solidFill>
                  <a:srgbClr val="000000"/>
                </a:solidFill>
              </a:rPr>
              <a:pPr>
                <a:defRPr/>
              </a:pPr>
              <a:t>26</a:t>
            </a:fld>
            <a:endParaRPr lang="en-AU">
              <a:solidFill>
                <a:srgbClr val="000000"/>
              </a:solidFill>
            </a:endParaRPr>
          </a:p>
        </p:txBody>
      </p:sp>
      <p:sp>
        <p:nvSpPr>
          <p:cNvPr id="4" name="TextBox 3"/>
          <p:cNvSpPr txBox="1"/>
          <p:nvPr/>
        </p:nvSpPr>
        <p:spPr>
          <a:xfrm>
            <a:off x="395536" y="4581128"/>
            <a:ext cx="8496944" cy="1961114"/>
          </a:xfrm>
          <a:prstGeom prst="rect">
            <a:avLst/>
          </a:prstGeom>
          <a:noFill/>
        </p:spPr>
        <p:txBody>
          <a:bodyPr wrap="square" rtlCol="0">
            <a:spAutoFit/>
          </a:bodyPr>
          <a:lstStyle/>
          <a:p>
            <a:pPr>
              <a:lnSpc>
                <a:spcPct val="150000"/>
              </a:lnSpc>
            </a:pPr>
            <a:r>
              <a:rPr lang="en-AU" sz="3600" b="1" dirty="0">
                <a:latin typeface="Century Gothic" panose="020B0502020202020204" pitchFamily="34" charset="0"/>
              </a:rPr>
              <a:t>Exam Preparation</a:t>
            </a:r>
          </a:p>
          <a:p>
            <a:pPr>
              <a:lnSpc>
                <a:spcPct val="150000"/>
              </a:lnSpc>
            </a:pPr>
            <a:r>
              <a:rPr lang="en-AU" dirty="0">
                <a:latin typeface="Century Gothic" panose="020B0502020202020204" pitchFamily="34" charset="0"/>
              </a:rPr>
              <a:t>Claymore Marshall</a:t>
            </a:r>
          </a:p>
          <a:p>
            <a:pPr>
              <a:lnSpc>
                <a:spcPct val="150000"/>
              </a:lnSpc>
            </a:pPr>
            <a:r>
              <a:rPr lang="en-AU" dirty="0">
                <a:latin typeface="Century Gothic" panose="020B0502020202020204" pitchFamily="34" charset="0"/>
              </a:rPr>
              <a:t>C5A/B Joint Chief Examiner </a:t>
            </a:r>
          </a:p>
        </p:txBody>
      </p:sp>
    </p:spTree>
    <p:extLst>
      <p:ext uri="{BB962C8B-B14F-4D97-AF65-F5344CB8AC3E}">
        <p14:creationId xmlns:p14="http://schemas.microsoft.com/office/powerpoint/2010/main" val="11271861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a:xfrm>
            <a:off x="1691680" y="4509"/>
            <a:ext cx="7772400" cy="1143000"/>
          </a:xfrm>
        </p:spPr>
        <p:txBody>
          <a:bodyPr/>
          <a:lstStyle/>
          <a:p>
            <a:r>
              <a:rPr lang="en-US" dirty="0"/>
              <a:t>Why the high fail rate?</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a:xfrm>
            <a:off x="685800" y="1484784"/>
            <a:ext cx="7772400" cy="4680520"/>
          </a:xfrm>
        </p:spPr>
        <p:txBody>
          <a:bodyPr/>
          <a:lstStyle/>
          <a:p>
            <a:r>
              <a:rPr lang="en-US" dirty="0"/>
              <a:t>Breadth of material</a:t>
            </a:r>
          </a:p>
          <a:p>
            <a:pPr lvl="1"/>
            <a:r>
              <a:rPr lang="en-US" dirty="0"/>
              <a:t>Need </a:t>
            </a:r>
            <a:r>
              <a:rPr lang="en-US" b="1" dirty="0">
                <a:solidFill>
                  <a:srgbClr val="C00000"/>
                </a:solidFill>
              </a:rPr>
              <a:t>time</a:t>
            </a:r>
            <a:r>
              <a:rPr lang="en-US" dirty="0"/>
              <a:t> to digest and master key concepts</a:t>
            </a:r>
          </a:p>
          <a:p>
            <a:endParaRPr lang="en-US" dirty="0"/>
          </a:p>
          <a:p>
            <a:r>
              <a:rPr lang="en-US" dirty="0"/>
              <a:t>Each exam question is “new”</a:t>
            </a:r>
          </a:p>
          <a:p>
            <a:pPr lvl="1"/>
            <a:r>
              <a:rPr lang="en-US" dirty="0"/>
              <a:t>Past exam questions are substitute </a:t>
            </a:r>
            <a:r>
              <a:rPr lang="en-US" b="1" dirty="0"/>
              <a:t>practical experience</a:t>
            </a:r>
            <a:r>
              <a:rPr lang="en-US" dirty="0"/>
              <a:t> for many students</a:t>
            </a:r>
          </a:p>
          <a:p>
            <a:pPr lvl="1"/>
            <a:r>
              <a:rPr lang="en-US" dirty="0"/>
              <a:t>You </a:t>
            </a:r>
            <a:r>
              <a:rPr lang="en-US" b="1" dirty="0"/>
              <a:t>need</a:t>
            </a:r>
            <a:r>
              <a:rPr lang="en-US" dirty="0"/>
              <a:t> to do as many as you can</a:t>
            </a:r>
          </a:p>
          <a:p>
            <a:pPr marL="0" indent="0">
              <a:buNone/>
            </a:pPr>
            <a:endParaRPr lang="en-US" dirty="0"/>
          </a:p>
          <a:p>
            <a:r>
              <a:rPr lang="en-US" dirty="0"/>
              <a:t>Perfection is paralysis</a:t>
            </a:r>
          </a:p>
          <a:p>
            <a:pPr lvl="1"/>
            <a:r>
              <a:rPr lang="en-US" dirty="0"/>
              <a:t>On 1</a:t>
            </a:r>
            <a:r>
              <a:rPr lang="en-US" baseline="30000" dirty="0"/>
              <a:t>st</a:t>
            </a:r>
            <a:r>
              <a:rPr lang="en-US" dirty="0"/>
              <a:t> attempt, you won’t read all extra materials</a:t>
            </a:r>
          </a:p>
          <a:p>
            <a:endParaRPr lang="en-US" dirty="0"/>
          </a:p>
          <a:p>
            <a:pPr marL="0" indent="0">
              <a:buNone/>
            </a:pPr>
            <a:endParaRPr lang="en-US" dirty="0"/>
          </a:p>
          <a:p>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27</a:t>
            </a:fld>
            <a:endParaRPr lang="en-AU">
              <a:solidFill>
                <a:srgbClr val="000000"/>
              </a:solidFill>
            </a:endParaRPr>
          </a:p>
        </p:txBody>
      </p:sp>
    </p:spTree>
    <p:extLst>
      <p:ext uri="{BB962C8B-B14F-4D97-AF65-F5344CB8AC3E}">
        <p14:creationId xmlns:p14="http://schemas.microsoft.com/office/powerpoint/2010/main" val="577193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a:xfrm>
            <a:off x="685800" y="980728"/>
            <a:ext cx="7772400" cy="1143000"/>
          </a:xfrm>
        </p:spPr>
        <p:txBody>
          <a:bodyPr/>
          <a:lstStyle/>
          <a:p>
            <a:r>
              <a:rPr lang="en-US" dirty="0"/>
              <a:t>Pragmatic advice for boosting your chances of </a:t>
            </a:r>
            <a:r>
              <a:rPr lang="en-US" dirty="0">
                <a:solidFill>
                  <a:srgbClr val="00B050"/>
                </a:solidFill>
              </a:rPr>
              <a:t>passing</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a:xfrm>
            <a:off x="685800" y="2630760"/>
            <a:ext cx="7772400" cy="4038600"/>
          </a:xfrm>
        </p:spPr>
        <p:txBody>
          <a:bodyPr/>
          <a:lstStyle/>
          <a:p>
            <a:pPr marL="514350" indent="-514350">
              <a:buFont typeface="+mj-lt"/>
              <a:buAutoNum type="arabicPeriod"/>
            </a:pPr>
            <a:r>
              <a:rPr lang="en-US" dirty="0">
                <a:solidFill>
                  <a:srgbClr val="7030A0"/>
                </a:solidFill>
              </a:rPr>
              <a:t>Read </a:t>
            </a:r>
            <a:r>
              <a:rPr lang="en-US" i="1" dirty="0">
                <a:solidFill>
                  <a:srgbClr val="7030A0"/>
                </a:solidFill>
              </a:rPr>
              <a:t>only</a:t>
            </a:r>
            <a:r>
              <a:rPr lang="en-US" dirty="0">
                <a:solidFill>
                  <a:srgbClr val="7030A0"/>
                </a:solidFill>
              </a:rPr>
              <a:t> with a purpose</a:t>
            </a:r>
          </a:p>
          <a:p>
            <a:pPr marL="514350" indent="-514350">
              <a:buFont typeface="+mj-lt"/>
              <a:buAutoNum type="arabicPeriod"/>
            </a:pPr>
            <a:endParaRPr lang="en-US" dirty="0">
              <a:solidFill>
                <a:srgbClr val="7030A0"/>
              </a:solidFill>
            </a:endParaRPr>
          </a:p>
          <a:p>
            <a:pPr marL="514350" indent="-514350">
              <a:buFont typeface="+mj-lt"/>
              <a:buAutoNum type="arabicPeriod"/>
            </a:pPr>
            <a:r>
              <a:rPr lang="en-US" dirty="0">
                <a:solidFill>
                  <a:srgbClr val="FF0000"/>
                </a:solidFill>
              </a:rPr>
              <a:t>Reverse engineer your study plans</a:t>
            </a:r>
          </a:p>
          <a:p>
            <a:pPr marL="514350" indent="-514350">
              <a:buFont typeface="+mj-lt"/>
              <a:buAutoNum type="arabicPeriod"/>
            </a:pPr>
            <a:endParaRPr lang="en-US" dirty="0">
              <a:solidFill>
                <a:srgbClr val="7030A0"/>
              </a:solidFill>
            </a:endParaRPr>
          </a:p>
          <a:p>
            <a:pPr marL="514350" indent="-514350">
              <a:buFont typeface="+mj-lt"/>
              <a:buAutoNum type="arabicPeriod"/>
            </a:pPr>
            <a:r>
              <a:rPr lang="en-US" dirty="0">
                <a:solidFill>
                  <a:srgbClr val="00B050"/>
                </a:solidFill>
              </a:rPr>
              <a:t>Minimum 10 day rule</a:t>
            </a:r>
          </a:p>
          <a:p>
            <a:pPr marL="514350" indent="-514350">
              <a:buFont typeface="+mj-lt"/>
              <a:buAutoNum type="arabicPeriod"/>
            </a:pPr>
            <a:endParaRPr lang="en-US" dirty="0">
              <a:solidFill>
                <a:srgbClr val="7030A0"/>
              </a:solidFill>
            </a:endParaRPr>
          </a:p>
          <a:p>
            <a:endParaRPr lang="en-US" dirty="0"/>
          </a:p>
        </p:txBody>
      </p:sp>
      <p:sp>
        <p:nvSpPr>
          <p:cNvPr id="4" name="Footer Placeholder 3">
            <a:extLst>
              <a:ext uri="{FF2B5EF4-FFF2-40B4-BE49-F238E27FC236}">
                <a16:creationId xmlns:a16="http://schemas.microsoft.com/office/drawing/2014/main" id="{8CAF1159-F8FE-441D-9B2C-8C6F74F6A755}"/>
              </a:ext>
            </a:extLst>
          </p:cNvPr>
          <p:cNvSpPr>
            <a:spLocks noGrp="1"/>
          </p:cNvSpPr>
          <p:nvPr>
            <p:ph type="ftr" sz="quarter" idx="11"/>
          </p:nvPr>
        </p:nvSpPr>
        <p:spPr/>
        <p:txBody>
          <a:bodyPr/>
          <a:lstStyle/>
          <a:p>
            <a:pPr>
              <a:defRPr/>
            </a:pPr>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28</a:t>
            </a:fld>
            <a:endParaRPr lang="en-AU">
              <a:solidFill>
                <a:srgbClr val="000000"/>
              </a:solidFill>
            </a:endParaRPr>
          </a:p>
        </p:txBody>
      </p:sp>
    </p:spTree>
    <p:extLst>
      <p:ext uri="{BB962C8B-B14F-4D97-AF65-F5344CB8AC3E}">
        <p14:creationId xmlns:p14="http://schemas.microsoft.com/office/powerpoint/2010/main" val="28186543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a:xfrm>
            <a:off x="1371600" y="-99392"/>
            <a:ext cx="7772400" cy="1143000"/>
          </a:xfrm>
        </p:spPr>
        <p:txBody>
          <a:bodyPr/>
          <a:lstStyle/>
          <a:p>
            <a:r>
              <a:rPr lang="en-US" dirty="0">
                <a:solidFill>
                  <a:srgbClr val="7030A0"/>
                </a:solidFill>
              </a:rPr>
              <a:t>Read only with a purpose</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a:xfrm>
            <a:off x="539552" y="1484784"/>
            <a:ext cx="7992888" cy="4691608"/>
          </a:xfrm>
        </p:spPr>
        <p:txBody>
          <a:bodyPr/>
          <a:lstStyle/>
          <a:p>
            <a:pPr>
              <a:buFont typeface="Arial" panose="020B0604020202020204" pitchFamily="34" charset="0"/>
              <a:buChar char="•"/>
            </a:pPr>
            <a:r>
              <a:rPr lang="en-US" dirty="0"/>
              <a:t>Identify the problems first</a:t>
            </a:r>
          </a:p>
          <a:p>
            <a:pPr lvl="1">
              <a:buFont typeface="Arial" panose="020B0604020202020204" pitchFamily="34" charset="0"/>
              <a:buChar char="•"/>
            </a:pPr>
            <a:r>
              <a:rPr lang="en-US" dirty="0"/>
              <a:t>Exam questions reveal the key concepts tested</a:t>
            </a:r>
          </a:p>
          <a:p>
            <a:pPr lvl="1">
              <a:buFont typeface="Arial" panose="020B0604020202020204" pitchFamily="34" charset="0"/>
              <a:buChar char="•"/>
            </a:pPr>
            <a:endParaRPr lang="en-US" dirty="0"/>
          </a:p>
          <a:p>
            <a:pPr lvl="1">
              <a:buFont typeface="Arial" panose="020B0604020202020204" pitchFamily="34" charset="0"/>
              <a:buChar char="•"/>
            </a:pPr>
            <a:endParaRPr lang="en-US" dirty="0"/>
          </a:p>
          <a:p>
            <a:pPr>
              <a:buFont typeface="Arial" panose="020B0604020202020204" pitchFamily="34" charset="0"/>
              <a:buChar char="•"/>
            </a:pPr>
            <a:r>
              <a:rPr lang="en-US" dirty="0"/>
              <a:t>Then figure out what tools solve your problems</a:t>
            </a:r>
          </a:p>
          <a:p>
            <a:pPr lvl="1">
              <a:buFont typeface="Arial" panose="020B0604020202020204" pitchFamily="34" charset="0"/>
              <a:buChar char="•"/>
            </a:pPr>
            <a:r>
              <a:rPr lang="en-US" dirty="0"/>
              <a:t>Find course notes directing to specific textbook chapters</a:t>
            </a:r>
          </a:p>
          <a:p>
            <a:pPr lvl="1">
              <a:buFont typeface="Arial" panose="020B0604020202020204" pitchFamily="34" charset="0"/>
              <a:buChar char="•"/>
            </a:pPr>
            <a:r>
              <a:rPr lang="en-US" dirty="0"/>
              <a:t>Distil essential readings</a:t>
            </a:r>
          </a:p>
          <a:p>
            <a:pPr lvl="1">
              <a:buFont typeface="Arial" panose="020B0604020202020204" pitchFamily="34" charset="0"/>
              <a:buChar char="•"/>
            </a:pPr>
            <a:r>
              <a:rPr lang="en-US" dirty="0" err="1"/>
              <a:t>Minimise</a:t>
            </a:r>
            <a:r>
              <a:rPr lang="en-US" dirty="0"/>
              <a:t> reading, </a:t>
            </a:r>
            <a:r>
              <a:rPr lang="en-US" dirty="0" err="1"/>
              <a:t>maximise</a:t>
            </a:r>
            <a:r>
              <a:rPr lang="en-US" dirty="0"/>
              <a:t> thinking</a:t>
            </a:r>
            <a:br>
              <a:rPr lang="en-US" dirty="0"/>
            </a:br>
            <a:endParaRPr lang="en-US" dirty="0"/>
          </a:p>
          <a:p>
            <a:pPr marL="914400" lvl="2" indent="0">
              <a:buNone/>
            </a:pPr>
            <a:endParaRPr lang="en-US" dirty="0"/>
          </a:p>
        </p:txBody>
      </p:sp>
      <p:sp>
        <p:nvSpPr>
          <p:cNvPr id="4" name="Footer Placeholder 3">
            <a:extLst>
              <a:ext uri="{FF2B5EF4-FFF2-40B4-BE49-F238E27FC236}">
                <a16:creationId xmlns:a16="http://schemas.microsoft.com/office/drawing/2014/main" id="{8CAF1159-F8FE-441D-9B2C-8C6F74F6A755}"/>
              </a:ext>
            </a:extLst>
          </p:cNvPr>
          <p:cNvSpPr>
            <a:spLocks noGrp="1"/>
          </p:cNvSpPr>
          <p:nvPr>
            <p:ph type="ftr" sz="quarter" idx="11"/>
          </p:nvPr>
        </p:nvSpPr>
        <p:spPr/>
        <p:txBody>
          <a:bodyPr/>
          <a:lstStyle/>
          <a:p>
            <a:pPr>
              <a:defRPr/>
            </a:pPr>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29</a:t>
            </a:fld>
            <a:endParaRPr lang="en-AU">
              <a:solidFill>
                <a:srgbClr val="000000"/>
              </a:solidFill>
            </a:endParaRPr>
          </a:p>
        </p:txBody>
      </p:sp>
    </p:spTree>
    <p:extLst>
      <p:ext uri="{BB962C8B-B14F-4D97-AF65-F5344CB8AC3E}">
        <p14:creationId xmlns:p14="http://schemas.microsoft.com/office/powerpoint/2010/main" val="1429392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45" presetClass="entr" presetSubtype="0" fill="hold"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000"/>
                                        <p:tgtEl>
                                          <p:spTgt spid="3">
                                            <p:txEl>
                                              <p:pRg st="7" end="7"/>
                                            </p:txEl>
                                          </p:spTgt>
                                        </p:tgtEl>
                                      </p:cBhvr>
                                    </p:animEffect>
                                    <p:anim calcmode="lin" valueType="num">
                                      <p:cBhvr>
                                        <p:cTn id="31" dur="2000" fill="hold"/>
                                        <p:tgtEl>
                                          <p:spTgt spid="3">
                                            <p:txEl>
                                              <p:pRg st="7" end="7"/>
                                            </p:txEl>
                                          </p:spTgt>
                                        </p:tgtEl>
                                        <p:attrNameLst>
                                          <p:attrName>ppt_w</p:attrName>
                                        </p:attrNameLst>
                                      </p:cBhvr>
                                      <p:tavLst>
                                        <p:tav tm="0" fmla="#ppt_w*sin(2.5*pi*$)">
                                          <p:val>
                                            <p:fltVal val="0"/>
                                          </p:val>
                                        </p:tav>
                                        <p:tav tm="100000">
                                          <p:val>
                                            <p:fltVal val="1"/>
                                          </p:val>
                                        </p:tav>
                                      </p:tavLst>
                                    </p:anim>
                                    <p:anim calcmode="lin" valueType="num">
                                      <p:cBhvr>
                                        <p:cTn id="32" dur="2000" fill="hold"/>
                                        <p:tgtEl>
                                          <p:spTgt spid="3">
                                            <p:txEl>
                                              <p:pRg st="7" end="7"/>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38040-6532-42BF-856F-364955D9C485}"/>
              </a:ext>
            </a:extLst>
          </p:cNvPr>
          <p:cNvSpPr>
            <a:spLocks noGrp="1"/>
          </p:cNvSpPr>
          <p:nvPr>
            <p:ph type="title"/>
          </p:nvPr>
        </p:nvSpPr>
        <p:spPr>
          <a:xfrm>
            <a:off x="1691680" y="-99392"/>
            <a:ext cx="7772400" cy="1143000"/>
          </a:xfrm>
        </p:spPr>
        <p:txBody>
          <a:bodyPr/>
          <a:lstStyle/>
          <a:p>
            <a:r>
              <a:rPr lang="en-US" dirty="0">
                <a:solidFill>
                  <a:srgbClr val="333333"/>
                </a:solidFill>
              </a:rPr>
              <a:t>Session Format</a:t>
            </a:r>
          </a:p>
        </p:txBody>
      </p:sp>
      <p:sp>
        <p:nvSpPr>
          <p:cNvPr id="3" name="Content Placeholder 2">
            <a:extLst>
              <a:ext uri="{FF2B5EF4-FFF2-40B4-BE49-F238E27FC236}">
                <a16:creationId xmlns:a16="http://schemas.microsoft.com/office/drawing/2014/main" id="{7760CC11-13F6-46AD-AE02-45113722F975}"/>
              </a:ext>
            </a:extLst>
          </p:cNvPr>
          <p:cNvSpPr>
            <a:spLocks noGrp="1"/>
          </p:cNvSpPr>
          <p:nvPr>
            <p:ph idx="1"/>
          </p:nvPr>
        </p:nvSpPr>
        <p:spPr>
          <a:xfrm>
            <a:off x="669032" y="1988840"/>
            <a:ext cx="7772400" cy="3816424"/>
          </a:xfrm>
        </p:spPr>
        <p:txBody>
          <a:bodyPr anchor="ctr"/>
          <a:lstStyle/>
          <a:p>
            <a:pPr>
              <a:lnSpc>
                <a:spcPct val="150000"/>
              </a:lnSpc>
            </a:pPr>
            <a:r>
              <a:rPr lang="en-US" dirty="0">
                <a:solidFill>
                  <a:srgbClr val="333333"/>
                </a:solidFill>
              </a:rPr>
              <a:t>Introduction</a:t>
            </a:r>
          </a:p>
          <a:p>
            <a:pPr>
              <a:lnSpc>
                <a:spcPct val="150000"/>
              </a:lnSpc>
            </a:pPr>
            <a:r>
              <a:rPr lang="en-US" dirty="0">
                <a:solidFill>
                  <a:srgbClr val="333333"/>
                </a:solidFill>
              </a:rPr>
              <a:t>Part III / Fellowship delivery and assessments</a:t>
            </a:r>
          </a:p>
          <a:p>
            <a:pPr>
              <a:lnSpc>
                <a:spcPct val="150000"/>
              </a:lnSpc>
            </a:pPr>
            <a:r>
              <a:rPr lang="en-US" dirty="0">
                <a:solidFill>
                  <a:srgbClr val="333333"/>
                </a:solidFill>
              </a:rPr>
              <a:t>Exam preparation and techniques</a:t>
            </a:r>
          </a:p>
          <a:p>
            <a:pPr>
              <a:lnSpc>
                <a:spcPct val="150000"/>
              </a:lnSpc>
            </a:pPr>
            <a:r>
              <a:rPr lang="en-US" dirty="0">
                <a:solidFill>
                  <a:srgbClr val="333333"/>
                </a:solidFill>
              </a:rPr>
              <a:t>Interactive practice question </a:t>
            </a:r>
          </a:p>
          <a:p>
            <a:pPr>
              <a:lnSpc>
                <a:spcPct val="150000"/>
              </a:lnSpc>
            </a:pPr>
            <a:r>
              <a:rPr lang="en-US" dirty="0">
                <a:solidFill>
                  <a:srgbClr val="333333"/>
                </a:solidFill>
              </a:rPr>
              <a:t>Q&amp;A</a:t>
            </a:r>
            <a:endParaRPr lang="en-US" dirty="0"/>
          </a:p>
          <a:p>
            <a:pPr marL="0" indent="0">
              <a:buNone/>
            </a:pPr>
            <a:endParaRPr lang="en-US" dirty="0"/>
          </a:p>
        </p:txBody>
      </p:sp>
      <p:sp>
        <p:nvSpPr>
          <p:cNvPr id="4" name="Footer Placeholder 3">
            <a:extLst>
              <a:ext uri="{FF2B5EF4-FFF2-40B4-BE49-F238E27FC236}">
                <a16:creationId xmlns:a16="http://schemas.microsoft.com/office/drawing/2014/main" id="{1C2C3CBE-92FA-47E7-ABB2-4A8A9A68CEAD}"/>
              </a:ext>
            </a:extLst>
          </p:cNvPr>
          <p:cNvSpPr>
            <a:spLocks noGrp="1"/>
          </p:cNvSpPr>
          <p:nvPr>
            <p:ph type="ftr" sz="quarter" idx="11"/>
          </p:nvPr>
        </p:nvSpPr>
        <p:spPr/>
        <p:txBody>
          <a:bodyPr/>
          <a:lstStyle/>
          <a:p>
            <a:pPr>
              <a:defRPr/>
            </a:pPr>
            <a:endParaRPr lang="en-US" dirty="0"/>
          </a:p>
        </p:txBody>
      </p:sp>
      <p:sp>
        <p:nvSpPr>
          <p:cNvPr id="5" name="Slide Number Placeholder 4">
            <a:extLst>
              <a:ext uri="{FF2B5EF4-FFF2-40B4-BE49-F238E27FC236}">
                <a16:creationId xmlns:a16="http://schemas.microsoft.com/office/drawing/2014/main" id="{84274A5A-497C-4134-A7FE-601323ED8007}"/>
              </a:ext>
            </a:extLst>
          </p:cNvPr>
          <p:cNvSpPr>
            <a:spLocks noGrp="1"/>
          </p:cNvSpPr>
          <p:nvPr>
            <p:ph type="sldNum" sz="quarter" idx="12"/>
          </p:nvPr>
        </p:nvSpPr>
        <p:spPr/>
        <p:txBody>
          <a:bodyPr/>
          <a:lstStyle/>
          <a:p>
            <a:fld id="{C65FA78A-6338-084C-BBA8-2F7BD810EC98}" type="slidenum">
              <a:rPr lang="en-AU" smtClean="0">
                <a:solidFill>
                  <a:srgbClr val="000000"/>
                </a:solidFill>
              </a:rPr>
              <a:pPr/>
              <a:t>3</a:t>
            </a:fld>
            <a:endParaRPr lang="en-AU">
              <a:solidFill>
                <a:srgbClr val="000000"/>
              </a:solidFill>
            </a:endParaRPr>
          </a:p>
        </p:txBody>
      </p:sp>
    </p:spTree>
    <p:extLst>
      <p:ext uri="{BB962C8B-B14F-4D97-AF65-F5344CB8AC3E}">
        <p14:creationId xmlns:p14="http://schemas.microsoft.com/office/powerpoint/2010/main" val="22713935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a:xfrm>
            <a:off x="325760" y="692696"/>
            <a:ext cx="8492480" cy="1143000"/>
          </a:xfrm>
        </p:spPr>
        <p:txBody>
          <a:bodyPr/>
          <a:lstStyle/>
          <a:p>
            <a:r>
              <a:rPr lang="en-US" dirty="0">
                <a:solidFill>
                  <a:srgbClr val="FF0000"/>
                </a:solidFill>
              </a:rPr>
              <a:t>Reverse engineer your study plans</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a:xfrm>
            <a:off x="539552" y="1988840"/>
            <a:ext cx="7772400" cy="4331568"/>
          </a:xfrm>
        </p:spPr>
        <p:txBody>
          <a:bodyPr/>
          <a:lstStyle/>
          <a:p>
            <a:r>
              <a:rPr lang="en-US" sz="2400" dirty="0"/>
              <a:t>What “question types” get repeated?</a:t>
            </a:r>
          </a:p>
          <a:p>
            <a:pPr lvl="1"/>
            <a:endParaRPr lang="en-US" sz="2000" dirty="0"/>
          </a:p>
          <a:p>
            <a:pPr>
              <a:buFont typeface="Arial" panose="020B0604020202020204" pitchFamily="34" charset="0"/>
              <a:buChar char="•"/>
            </a:pPr>
            <a:r>
              <a:rPr lang="en-US" sz="2400" dirty="0"/>
              <a:t>What questions probably won’t get asked again?</a:t>
            </a:r>
          </a:p>
          <a:p>
            <a:pPr>
              <a:buFont typeface="Arial" panose="020B0604020202020204" pitchFamily="34" charset="0"/>
              <a:buChar char="•"/>
            </a:pPr>
            <a:endParaRPr lang="en-US" sz="2400" dirty="0"/>
          </a:p>
          <a:p>
            <a:r>
              <a:rPr lang="en-US" sz="2400" dirty="0"/>
              <a:t>Older exam questions (Pre 2005) are still useful resources</a:t>
            </a:r>
          </a:p>
          <a:p>
            <a:pPr lvl="1">
              <a:buFont typeface="Wingdings" panose="05000000000000000000" pitchFamily="2" charset="2"/>
              <a:buChar char="Ø"/>
            </a:pPr>
            <a:r>
              <a:rPr lang="en-US" sz="2000" dirty="0"/>
              <a:t>Gets you thinking about the breadth of what will be tested</a:t>
            </a:r>
          </a:p>
          <a:p>
            <a:pPr lvl="1">
              <a:buFont typeface="Wingdings" panose="05000000000000000000" pitchFamily="2" charset="2"/>
              <a:buChar char="Ø"/>
            </a:pPr>
            <a:r>
              <a:rPr lang="en-US" sz="2000" dirty="0"/>
              <a:t>Not sure what questions are still relevant? </a:t>
            </a:r>
          </a:p>
          <a:p>
            <a:pPr lvl="2">
              <a:buFont typeface="Wingdings" panose="05000000000000000000" pitchFamily="2" charset="2"/>
              <a:buChar char="Ø"/>
            </a:pPr>
            <a:r>
              <a:rPr lang="en-US" sz="1800" dirty="0">
                <a:solidFill>
                  <a:srgbClr val="00B050"/>
                </a:solidFill>
              </a:rPr>
              <a:t>Ask in forums!</a:t>
            </a:r>
            <a:r>
              <a:rPr lang="en-US" sz="1800" dirty="0"/>
              <a:t> </a:t>
            </a:r>
            <a:br>
              <a:rPr lang="en-US" dirty="0"/>
            </a:br>
            <a:endParaRPr lang="en-US" dirty="0"/>
          </a:p>
          <a:p>
            <a:pPr lvl="2">
              <a:buFont typeface="Arial" panose="020B0604020202020204" pitchFamily="34" charset="0"/>
              <a:buChar char="•"/>
            </a:pPr>
            <a:endParaRPr lang="en-US" dirty="0"/>
          </a:p>
          <a:p>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30</a:t>
            </a:fld>
            <a:endParaRPr lang="en-AU">
              <a:solidFill>
                <a:srgbClr val="000000"/>
              </a:solidFill>
            </a:endParaRPr>
          </a:p>
        </p:txBody>
      </p:sp>
    </p:spTree>
    <p:extLst>
      <p:ext uri="{BB962C8B-B14F-4D97-AF65-F5344CB8AC3E}">
        <p14:creationId xmlns:p14="http://schemas.microsoft.com/office/powerpoint/2010/main" val="435229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1000"/>
                                        <p:tgtEl>
                                          <p:spTgt spid="3">
                                            <p:txEl>
                                              <p:pRg st="4" end="4"/>
                                            </p:txEl>
                                          </p:spTgt>
                                        </p:tgtEl>
                                      </p:cBhvr>
                                    </p:animEffect>
                                    <p:anim calcmode="lin" valueType="num">
                                      <p:cBhvr>
                                        <p:cTn id="1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wipe(down)">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a:xfrm>
            <a:off x="1371600" y="-99392"/>
            <a:ext cx="7772400" cy="1143000"/>
          </a:xfrm>
        </p:spPr>
        <p:txBody>
          <a:bodyPr/>
          <a:lstStyle/>
          <a:p>
            <a:r>
              <a:rPr lang="en-US" dirty="0">
                <a:solidFill>
                  <a:srgbClr val="00B050"/>
                </a:solidFill>
              </a:rPr>
              <a:t>Minimum 10 day rule</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a:xfrm>
            <a:off x="539552" y="1340768"/>
            <a:ext cx="7772400" cy="4691608"/>
          </a:xfrm>
        </p:spPr>
        <p:txBody>
          <a:bodyPr/>
          <a:lstStyle/>
          <a:p>
            <a:r>
              <a:rPr lang="en-US" dirty="0"/>
              <a:t>15 </a:t>
            </a:r>
            <a:r>
              <a:rPr lang="en-US" i="1" dirty="0"/>
              <a:t>paper sittings</a:t>
            </a:r>
            <a:r>
              <a:rPr lang="en-US" dirty="0"/>
              <a:t> before the exam</a:t>
            </a:r>
          </a:p>
          <a:p>
            <a:pPr lvl="1">
              <a:buFont typeface="Courier New" panose="02070309020205020404" pitchFamily="49" charset="0"/>
              <a:buChar char="o"/>
            </a:pPr>
            <a:r>
              <a:rPr lang="en-US" b="1" dirty="0"/>
              <a:t>At least </a:t>
            </a:r>
            <a:r>
              <a:rPr lang="en-US" dirty="0"/>
              <a:t> 15 * 3 = 45 hours</a:t>
            </a:r>
          </a:p>
          <a:p>
            <a:pPr lvl="1">
              <a:buFont typeface="Courier New" panose="02070309020205020404" pitchFamily="49" charset="0"/>
              <a:buChar char="o"/>
            </a:pPr>
            <a:r>
              <a:rPr lang="en-US" dirty="0"/>
              <a:t>Assuming 6 exam hours in a day =&gt; </a:t>
            </a:r>
            <a:r>
              <a:rPr lang="en-US" dirty="0">
                <a:solidFill>
                  <a:srgbClr val="00B050"/>
                </a:solidFill>
              </a:rPr>
              <a:t>+7.5 study days</a:t>
            </a:r>
          </a:p>
          <a:p>
            <a:pPr lvl="2"/>
            <a:r>
              <a:rPr lang="en-US" dirty="0"/>
              <a:t>More than 15 exams, maybe 40+ papers</a:t>
            </a:r>
          </a:p>
          <a:p>
            <a:pPr lvl="2"/>
            <a:endParaRPr lang="en-US" i="1" dirty="0"/>
          </a:p>
          <a:p>
            <a:r>
              <a:rPr lang="en-US" dirty="0"/>
              <a:t>Repeat important exam questions 2X</a:t>
            </a:r>
          </a:p>
          <a:p>
            <a:pPr lvl="1">
              <a:buFont typeface="Courier New" panose="02070309020205020404" pitchFamily="49" charset="0"/>
              <a:buChar char="o"/>
            </a:pPr>
            <a:r>
              <a:rPr lang="en-US" dirty="0"/>
              <a:t>Most recent 5 exams? =&gt; 5 * 3 hours = </a:t>
            </a:r>
            <a:r>
              <a:rPr lang="en-US" dirty="0">
                <a:solidFill>
                  <a:srgbClr val="00B050"/>
                </a:solidFill>
              </a:rPr>
              <a:t>+2.5 study days</a:t>
            </a:r>
          </a:p>
          <a:p>
            <a:pPr lvl="1">
              <a:buFont typeface="Courier New" panose="02070309020205020404" pitchFamily="49" charset="0"/>
              <a:buChar char="o"/>
            </a:pPr>
            <a:endParaRPr lang="en-US" dirty="0"/>
          </a:p>
          <a:p>
            <a:r>
              <a:rPr lang="en-US" dirty="0"/>
              <a:t>This is </a:t>
            </a:r>
            <a:r>
              <a:rPr lang="en-US" dirty="0">
                <a:solidFill>
                  <a:srgbClr val="C00000"/>
                </a:solidFill>
              </a:rPr>
              <a:t>optimistic </a:t>
            </a:r>
            <a:r>
              <a:rPr lang="en-US" dirty="0"/>
              <a:t>exam prep </a:t>
            </a:r>
            <a:r>
              <a:rPr lang="en-US" dirty="0">
                <a:solidFill>
                  <a:srgbClr val="C00000"/>
                </a:solidFill>
              </a:rPr>
              <a:t>time</a:t>
            </a:r>
            <a:r>
              <a:rPr lang="en-US" dirty="0"/>
              <a:t>!</a:t>
            </a:r>
          </a:p>
          <a:p>
            <a:endParaRPr lang="en-US" i="1" dirty="0"/>
          </a:p>
          <a:p>
            <a:endParaRPr lang="en-US" i="1" dirty="0"/>
          </a:p>
          <a:p>
            <a:pPr lvl="2">
              <a:buFont typeface="Arial" panose="020B0604020202020204" pitchFamily="34" charset="0"/>
              <a:buChar char="•"/>
            </a:pPr>
            <a:endParaRPr lang="en-US" dirty="0"/>
          </a:p>
          <a:p>
            <a:endParaRPr lang="en-US" dirty="0"/>
          </a:p>
        </p:txBody>
      </p:sp>
      <p:sp>
        <p:nvSpPr>
          <p:cNvPr id="4" name="Footer Placeholder 3">
            <a:extLst>
              <a:ext uri="{FF2B5EF4-FFF2-40B4-BE49-F238E27FC236}">
                <a16:creationId xmlns:a16="http://schemas.microsoft.com/office/drawing/2014/main" id="{8CAF1159-F8FE-441D-9B2C-8C6F74F6A755}"/>
              </a:ext>
            </a:extLst>
          </p:cNvPr>
          <p:cNvSpPr>
            <a:spLocks noGrp="1"/>
          </p:cNvSpPr>
          <p:nvPr>
            <p:ph type="ftr" sz="quarter" idx="11"/>
          </p:nvPr>
        </p:nvSpPr>
        <p:spPr/>
        <p:txBody>
          <a:bodyPr/>
          <a:lstStyle/>
          <a:p>
            <a:pPr>
              <a:defRPr/>
            </a:pPr>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31</a:t>
            </a:fld>
            <a:endParaRPr lang="en-AU">
              <a:solidFill>
                <a:srgbClr val="000000"/>
              </a:solidFill>
            </a:endParaRPr>
          </a:p>
        </p:txBody>
      </p:sp>
    </p:spTree>
    <p:extLst>
      <p:ext uri="{BB962C8B-B14F-4D97-AF65-F5344CB8AC3E}">
        <p14:creationId xmlns:p14="http://schemas.microsoft.com/office/powerpoint/2010/main" val="358697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6" presetClass="entr" presetSubtype="16"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circle(in)">
                                      <p:cBhvr>
                                        <p:cTn id="21" dur="20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wipe(down)">
                                      <p:cBhvr>
                                        <p:cTn id="26" dur="500"/>
                                        <p:tgtEl>
                                          <p:spTgt spid="3">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B55D-48C2-4000-9D89-13C31A99EEFE}"/>
              </a:ext>
            </a:extLst>
          </p:cNvPr>
          <p:cNvSpPr>
            <a:spLocks noGrp="1"/>
          </p:cNvSpPr>
          <p:nvPr>
            <p:ph type="title"/>
          </p:nvPr>
        </p:nvSpPr>
        <p:spPr>
          <a:xfrm>
            <a:off x="1371600" y="-99392"/>
            <a:ext cx="7772400" cy="1143000"/>
          </a:xfrm>
        </p:spPr>
        <p:txBody>
          <a:bodyPr/>
          <a:lstStyle/>
          <a:p>
            <a:r>
              <a:rPr lang="en-US" dirty="0">
                <a:solidFill>
                  <a:srgbClr val="00B050"/>
                </a:solidFill>
              </a:rPr>
              <a:t>Minimum 10 day rule</a:t>
            </a:r>
          </a:p>
        </p:txBody>
      </p:sp>
      <p:sp>
        <p:nvSpPr>
          <p:cNvPr id="3" name="Content Placeholder 2">
            <a:extLst>
              <a:ext uri="{FF2B5EF4-FFF2-40B4-BE49-F238E27FC236}">
                <a16:creationId xmlns:a16="http://schemas.microsoft.com/office/drawing/2014/main" id="{24CCD539-0FBE-452B-88B0-E937638CA14A}"/>
              </a:ext>
            </a:extLst>
          </p:cNvPr>
          <p:cNvSpPr>
            <a:spLocks noGrp="1"/>
          </p:cNvSpPr>
          <p:nvPr>
            <p:ph idx="1"/>
          </p:nvPr>
        </p:nvSpPr>
        <p:spPr>
          <a:xfrm>
            <a:off x="539552" y="1340768"/>
            <a:ext cx="7772400" cy="4691608"/>
          </a:xfrm>
        </p:spPr>
        <p:txBody>
          <a:bodyPr/>
          <a:lstStyle/>
          <a:p>
            <a:endParaRPr lang="en-US" i="1" dirty="0"/>
          </a:p>
          <a:p>
            <a:r>
              <a:rPr lang="en-US" dirty="0"/>
              <a:t>Minimum10 full days ~ 5 weekends before the exam</a:t>
            </a:r>
          </a:p>
          <a:p>
            <a:pPr lvl="1"/>
            <a:r>
              <a:rPr lang="en-US" dirty="0"/>
              <a:t>Retain more information the closer you do the papers to the exam</a:t>
            </a:r>
          </a:p>
          <a:p>
            <a:pPr lvl="1"/>
            <a:r>
              <a:rPr lang="en-US" dirty="0"/>
              <a:t>Don’t depend on “open book”</a:t>
            </a:r>
          </a:p>
          <a:p>
            <a:pPr lvl="1"/>
            <a:endParaRPr lang="en-US" i="1" dirty="0"/>
          </a:p>
          <a:p>
            <a:r>
              <a:rPr lang="en-US" i="1" dirty="0"/>
              <a:t>Plus the assignment plus ….</a:t>
            </a:r>
          </a:p>
          <a:p>
            <a:pPr lvl="1">
              <a:buFont typeface="Wingdings" panose="05000000000000000000" pitchFamily="2" charset="2"/>
              <a:buChar char="§"/>
            </a:pPr>
            <a:r>
              <a:rPr lang="en-US" i="1" dirty="0"/>
              <a:t>Life commitments</a:t>
            </a:r>
          </a:p>
          <a:p>
            <a:pPr lvl="1">
              <a:buFont typeface="Wingdings" panose="05000000000000000000" pitchFamily="2" charset="2"/>
              <a:buChar char="§"/>
            </a:pPr>
            <a:r>
              <a:rPr lang="en-US" i="1" dirty="0"/>
              <a:t>Unexpected emergencies</a:t>
            </a:r>
            <a:endParaRPr lang="en-US" dirty="0"/>
          </a:p>
          <a:p>
            <a:pPr marL="457200" lvl="1" indent="0">
              <a:buNone/>
            </a:pPr>
            <a:br>
              <a:rPr lang="en-US" dirty="0"/>
            </a:br>
            <a:endParaRPr lang="en-US" dirty="0"/>
          </a:p>
          <a:p>
            <a:pPr lvl="2">
              <a:buFont typeface="Arial" panose="020B0604020202020204" pitchFamily="34" charset="0"/>
              <a:buChar char="•"/>
            </a:pPr>
            <a:endParaRPr lang="en-US" dirty="0"/>
          </a:p>
          <a:p>
            <a:endParaRPr lang="en-US" dirty="0"/>
          </a:p>
        </p:txBody>
      </p:sp>
      <p:sp>
        <p:nvSpPr>
          <p:cNvPr id="4" name="Footer Placeholder 3">
            <a:extLst>
              <a:ext uri="{FF2B5EF4-FFF2-40B4-BE49-F238E27FC236}">
                <a16:creationId xmlns:a16="http://schemas.microsoft.com/office/drawing/2014/main" id="{8CAF1159-F8FE-441D-9B2C-8C6F74F6A755}"/>
              </a:ext>
            </a:extLst>
          </p:cNvPr>
          <p:cNvSpPr>
            <a:spLocks noGrp="1"/>
          </p:cNvSpPr>
          <p:nvPr>
            <p:ph type="ftr" sz="quarter" idx="11"/>
          </p:nvPr>
        </p:nvSpPr>
        <p:spPr/>
        <p:txBody>
          <a:bodyPr/>
          <a:lstStyle/>
          <a:p>
            <a:pPr>
              <a:defRPr/>
            </a:pPr>
            <a:endParaRPr lang="en-US" dirty="0"/>
          </a:p>
        </p:txBody>
      </p:sp>
      <p:sp>
        <p:nvSpPr>
          <p:cNvPr id="5" name="Slide Number Placeholder 4">
            <a:extLst>
              <a:ext uri="{FF2B5EF4-FFF2-40B4-BE49-F238E27FC236}">
                <a16:creationId xmlns:a16="http://schemas.microsoft.com/office/drawing/2014/main" id="{4B7F5ED7-C8BB-4B0E-B38E-EE9FD6E9C271}"/>
              </a:ext>
            </a:extLst>
          </p:cNvPr>
          <p:cNvSpPr>
            <a:spLocks noGrp="1"/>
          </p:cNvSpPr>
          <p:nvPr>
            <p:ph type="sldNum" sz="quarter" idx="12"/>
          </p:nvPr>
        </p:nvSpPr>
        <p:spPr/>
        <p:txBody>
          <a:bodyPr/>
          <a:lstStyle/>
          <a:p>
            <a:fld id="{C65FA78A-6338-084C-BBA8-2F7BD810EC98}" type="slidenum">
              <a:rPr lang="en-AU" smtClean="0">
                <a:solidFill>
                  <a:srgbClr val="000000"/>
                </a:solidFill>
              </a:rPr>
              <a:pPr/>
              <a:t>32</a:t>
            </a:fld>
            <a:endParaRPr lang="en-AU">
              <a:solidFill>
                <a:srgbClr val="000000"/>
              </a:solidFill>
            </a:endParaRPr>
          </a:p>
        </p:txBody>
      </p:sp>
    </p:spTree>
    <p:extLst>
      <p:ext uri="{BB962C8B-B14F-4D97-AF65-F5344CB8AC3E}">
        <p14:creationId xmlns:p14="http://schemas.microsoft.com/office/powerpoint/2010/main" val="72769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8686800" y="6248400"/>
            <a:ext cx="457200" cy="457200"/>
          </a:xfrm>
        </p:spPr>
        <p:txBody>
          <a:bodyPr/>
          <a:lstStyle/>
          <a:p>
            <a:pPr>
              <a:defRPr/>
            </a:pPr>
            <a:fld id="{7C7CD2D3-74D8-4DDC-92CF-A2251C28B99C}" type="slidenum">
              <a:rPr lang="en-AU" smtClean="0">
                <a:solidFill>
                  <a:srgbClr val="000000"/>
                </a:solidFill>
              </a:rPr>
              <a:pPr>
                <a:defRPr/>
              </a:pPr>
              <a:t>33</a:t>
            </a:fld>
            <a:endParaRPr lang="en-AU">
              <a:solidFill>
                <a:srgbClr val="000000"/>
              </a:solidFill>
            </a:endParaRPr>
          </a:p>
        </p:txBody>
      </p:sp>
      <p:sp>
        <p:nvSpPr>
          <p:cNvPr id="4" name="TextBox 3"/>
          <p:cNvSpPr txBox="1"/>
          <p:nvPr/>
        </p:nvSpPr>
        <p:spPr>
          <a:xfrm>
            <a:off x="395536" y="4581128"/>
            <a:ext cx="8496944" cy="1405898"/>
          </a:xfrm>
          <a:prstGeom prst="rect">
            <a:avLst/>
          </a:prstGeom>
          <a:noFill/>
        </p:spPr>
        <p:txBody>
          <a:bodyPr wrap="square" rtlCol="0">
            <a:spAutoFit/>
          </a:bodyPr>
          <a:lstStyle/>
          <a:p>
            <a:pPr>
              <a:lnSpc>
                <a:spcPct val="150000"/>
              </a:lnSpc>
            </a:pPr>
            <a:r>
              <a:rPr lang="en-AU" sz="3600" b="1" dirty="0">
                <a:latin typeface="Century Gothic" panose="020B0502020202020204" pitchFamily="34" charset="0"/>
              </a:rPr>
              <a:t>Exam Preparation</a:t>
            </a:r>
          </a:p>
          <a:p>
            <a:pPr>
              <a:lnSpc>
                <a:spcPct val="150000"/>
              </a:lnSpc>
            </a:pPr>
            <a:r>
              <a:rPr lang="en-AU" dirty="0">
                <a:latin typeface="Century Gothic" panose="020B0502020202020204" pitchFamily="34" charset="0"/>
              </a:rPr>
              <a:t>Matthew Oates</a:t>
            </a:r>
          </a:p>
        </p:txBody>
      </p:sp>
    </p:spTree>
    <p:extLst>
      <p:ext uri="{BB962C8B-B14F-4D97-AF65-F5344CB8AC3E}">
        <p14:creationId xmlns:p14="http://schemas.microsoft.com/office/powerpoint/2010/main" val="12522950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F2F2E-465D-46A0-8BD7-3FC5614CFF53}"/>
              </a:ext>
            </a:extLst>
          </p:cNvPr>
          <p:cNvSpPr>
            <a:spLocks noGrp="1"/>
          </p:cNvSpPr>
          <p:nvPr>
            <p:ph type="title"/>
          </p:nvPr>
        </p:nvSpPr>
        <p:spPr>
          <a:xfrm>
            <a:off x="1259632" y="0"/>
            <a:ext cx="7772400" cy="1143000"/>
          </a:xfrm>
        </p:spPr>
        <p:txBody>
          <a:bodyPr/>
          <a:lstStyle/>
          <a:p>
            <a:r>
              <a:rPr lang="en-AU" b="1" dirty="0">
                <a:solidFill>
                  <a:schemeClr val="tx1"/>
                </a:solidFill>
              </a:rPr>
              <a:t>Exam Preparation</a:t>
            </a:r>
          </a:p>
        </p:txBody>
      </p:sp>
      <p:sp>
        <p:nvSpPr>
          <p:cNvPr id="3" name="Content Placeholder 2">
            <a:extLst>
              <a:ext uri="{FF2B5EF4-FFF2-40B4-BE49-F238E27FC236}">
                <a16:creationId xmlns:a16="http://schemas.microsoft.com/office/drawing/2014/main" id="{02AE3EB0-06AC-4FC4-9C80-4011D0B4C17A}"/>
              </a:ext>
            </a:extLst>
          </p:cNvPr>
          <p:cNvSpPr>
            <a:spLocks noGrp="1"/>
          </p:cNvSpPr>
          <p:nvPr>
            <p:ph idx="1"/>
          </p:nvPr>
        </p:nvSpPr>
        <p:spPr>
          <a:xfrm>
            <a:off x="395536" y="2348880"/>
            <a:ext cx="8424936" cy="4320480"/>
          </a:xfrm>
        </p:spPr>
        <p:txBody>
          <a:bodyPr>
            <a:noAutofit/>
          </a:bodyPr>
          <a:lstStyle/>
          <a:p>
            <a:r>
              <a:rPr lang="en-AU" sz="3200" b="1" dirty="0">
                <a:solidFill>
                  <a:schemeClr val="tx1"/>
                </a:solidFill>
              </a:rPr>
              <a:t>Before</a:t>
            </a:r>
            <a:r>
              <a:rPr lang="en-AU" sz="3200" dirty="0">
                <a:solidFill>
                  <a:schemeClr val="tx1"/>
                </a:solidFill>
              </a:rPr>
              <a:t> the semester starts:</a:t>
            </a:r>
          </a:p>
          <a:p>
            <a:pPr lvl="1"/>
            <a:r>
              <a:rPr lang="en-AU" dirty="0">
                <a:solidFill>
                  <a:schemeClr val="tx1"/>
                </a:solidFill>
              </a:rPr>
              <a:t>Get organised!</a:t>
            </a:r>
          </a:p>
          <a:p>
            <a:pPr lvl="1"/>
            <a:r>
              <a:rPr lang="en-AU" dirty="0">
                <a:solidFill>
                  <a:schemeClr val="tx1"/>
                </a:solidFill>
              </a:rPr>
              <a:t>Set out a (</a:t>
            </a:r>
            <a:r>
              <a:rPr lang="en-AU" u="sng" dirty="0">
                <a:solidFill>
                  <a:schemeClr val="tx1"/>
                </a:solidFill>
              </a:rPr>
              <a:t>realistic</a:t>
            </a:r>
            <a:r>
              <a:rPr lang="en-AU" dirty="0">
                <a:solidFill>
                  <a:schemeClr val="tx1"/>
                </a:solidFill>
              </a:rPr>
              <a:t>!) study planner.</a:t>
            </a:r>
          </a:p>
          <a:p>
            <a:pPr lvl="1"/>
            <a:r>
              <a:rPr lang="en-AU" dirty="0">
                <a:solidFill>
                  <a:schemeClr val="tx1"/>
                </a:solidFill>
              </a:rPr>
              <a:t>Plan your study days.</a:t>
            </a:r>
          </a:p>
          <a:p>
            <a:pPr lvl="1"/>
            <a:endParaRPr lang="en-AU" sz="1600" dirty="0">
              <a:solidFill>
                <a:schemeClr val="tx1"/>
              </a:solidFill>
            </a:endParaRPr>
          </a:p>
          <a:p>
            <a:pPr marL="432196" lvl="1" indent="0">
              <a:buNone/>
            </a:pPr>
            <a:endParaRPr lang="en-AU" sz="1600" dirty="0">
              <a:solidFill>
                <a:schemeClr val="tx1"/>
              </a:solidFill>
            </a:endParaRPr>
          </a:p>
        </p:txBody>
      </p:sp>
    </p:spTree>
    <p:extLst>
      <p:ext uri="{BB962C8B-B14F-4D97-AF65-F5344CB8AC3E}">
        <p14:creationId xmlns:p14="http://schemas.microsoft.com/office/powerpoint/2010/main" val="11856104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F2F2E-465D-46A0-8BD7-3FC5614CFF53}"/>
              </a:ext>
            </a:extLst>
          </p:cNvPr>
          <p:cNvSpPr>
            <a:spLocks noGrp="1"/>
          </p:cNvSpPr>
          <p:nvPr>
            <p:ph type="title"/>
          </p:nvPr>
        </p:nvSpPr>
        <p:spPr>
          <a:xfrm>
            <a:off x="1259632" y="0"/>
            <a:ext cx="7772400" cy="1143000"/>
          </a:xfrm>
        </p:spPr>
        <p:txBody>
          <a:bodyPr/>
          <a:lstStyle/>
          <a:p>
            <a:r>
              <a:rPr lang="en-AU" b="1" dirty="0">
                <a:solidFill>
                  <a:schemeClr val="tx1"/>
                </a:solidFill>
              </a:rPr>
              <a:t>Exam Preparation</a:t>
            </a:r>
          </a:p>
        </p:txBody>
      </p:sp>
      <p:sp>
        <p:nvSpPr>
          <p:cNvPr id="3" name="Content Placeholder 2">
            <a:extLst>
              <a:ext uri="{FF2B5EF4-FFF2-40B4-BE49-F238E27FC236}">
                <a16:creationId xmlns:a16="http://schemas.microsoft.com/office/drawing/2014/main" id="{02AE3EB0-06AC-4FC4-9C80-4011D0B4C17A}"/>
              </a:ext>
            </a:extLst>
          </p:cNvPr>
          <p:cNvSpPr>
            <a:spLocks noGrp="1"/>
          </p:cNvSpPr>
          <p:nvPr>
            <p:ph idx="1"/>
          </p:nvPr>
        </p:nvSpPr>
        <p:spPr>
          <a:xfrm>
            <a:off x="395536" y="1412776"/>
            <a:ext cx="8424936" cy="5256584"/>
          </a:xfrm>
        </p:spPr>
        <p:txBody>
          <a:bodyPr>
            <a:noAutofit/>
          </a:bodyPr>
          <a:lstStyle/>
          <a:p>
            <a:pPr>
              <a:spcBef>
                <a:spcPts val="2400"/>
              </a:spcBef>
            </a:pPr>
            <a:r>
              <a:rPr lang="en-AU" b="1" dirty="0">
                <a:solidFill>
                  <a:schemeClr val="tx1"/>
                </a:solidFill>
              </a:rPr>
              <a:t>During</a:t>
            </a:r>
            <a:r>
              <a:rPr lang="en-AU" dirty="0">
                <a:solidFill>
                  <a:schemeClr val="tx1"/>
                </a:solidFill>
              </a:rPr>
              <a:t> the semester:</a:t>
            </a:r>
          </a:p>
          <a:p>
            <a:pPr lvl="1"/>
            <a:r>
              <a:rPr lang="en-AU" sz="2000" dirty="0">
                <a:solidFill>
                  <a:schemeClr val="tx1"/>
                </a:solidFill>
              </a:rPr>
              <a:t>Power through the notes/textbook.</a:t>
            </a:r>
          </a:p>
          <a:p>
            <a:pPr lvl="1"/>
            <a:r>
              <a:rPr lang="en-AU" sz="2000" i="1" dirty="0">
                <a:solidFill>
                  <a:schemeClr val="tx1"/>
                </a:solidFill>
              </a:rPr>
              <a:t>Chill out.</a:t>
            </a:r>
          </a:p>
          <a:p>
            <a:pPr lvl="1"/>
            <a:r>
              <a:rPr lang="en-AU" sz="2000" dirty="0">
                <a:solidFill>
                  <a:schemeClr val="tx1"/>
                </a:solidFill>
              </a:rPr>
              <a:t>Past exams (mainly </a:t>
            </a:r>
            <a:r>
              <a:rPr lang="en-AU" sz="2000" u="sng" dirty="0">
                <a:solidFill>
                  <a:schemeClr val="tx1"/>
                </a:solidFill>
              </a:rPr>
              <a:t>older</a:t>
            </a:r>
            <a:r>
              <a:rPr lang="en-AU" sz="2000" dirty="0">
                <a:solidFill>
                  <a:schemeClr val="tx1"/>
                </a:solidFill>
              </a:rPr>
              <a:t> ones, some newer ones).</a:t>
            </a:r>
          </a:p>
          <a:p>
            <a:pPr lvl="1"/>
            <a:r>
              <a:rPr lang="en-AU" sz="2000" i="1" dirty="0">
                <a:solidFill>
                  <a:schemeClr val="tx1"/>
                </a:solidFill>
              </a:rPr>
              <a:t>Chill out.</a:t>
            </a:r>
          </a:p>
          <a:p>
            <a:pPr lvl="1"/>
            <a:r>
              <a:rPr lang="en-AU" sz="2000" dirty="0">
                <a:solidFill>
                  <a:schemeClr val="tx1"/>
                </a:solidFill>
              </a:rPr>
              <a:t>Create your own notes/cheat sheet.</a:t>
            </a:r>
          </a:p>
          <a:p>
            <a:pPr lvl="1"/>
            <a:r>
              <a:rPr lang="en-AU" sz="2000" b="1" dirty="0">
                <a:solidFill>
                  <a:schemeClr val="tx1"/>
                </a:solidFill>
              </a:rPr>
              <a:t>Full exam attempts </a:t>
            </a:r>
            <a:r>
              <a:rPr lang="en-AU" sz="2000" dirty="0">
                <a:solidFill>
                  <a:schemeClr val="tx1"/>
                </a:solidFill>
              </a:rPr>
              <a:t>(mainly </a:t>
            </a:r>
            <a:r>
              <a:rPr lang="en-AU" sz="2000" u="sng" dirty="0">
                <a:solidFill>
                  <a:schemeClr val="tx1"/>
                </a:solidFill>
              </a:rPr>
              <a:t>newer</a:t>
            </a:r>
            <a:r>
              <a:rPr lang="en-AU" sz="2000" dirty="0">
                <a:solidFill>
                  <a:schemeClr val="tx1"/>
                </a:solidFill>
              </a:rPr>
              <a:t> ones):</a:t>
            </a:r>
          </a:p>
          <a:p>
            <a:pPr lvl="2"/>
            <a:r>
              <a:rPr lang="en-AU" sz="1600" dirty="0">
                <a:solidFill>
                  <a:schemeClr val="tx1"/>
                </a:solidFill>
              </a:rPr>
              <a:t>Word/Excel</a:t>
            </a:r>
          </a:p>
          <a:p>
            <a:pPr lvl="2"/>
            <a:r>
              <a:rPr lang="en-AU" sz="1600" dirty="0">
                <a:solidFill>
                  <a:schemeClr val="tx1"/>
                </a:solidFill>
              </a:rPr>
              <a:t>Mark them yourself,</a:t>
            </a:r>
          </a:p>
          <a:p>
            <a:pPr lvl="2"/>
            <a:r>
              <a:rPr lang="en-AU" sz="1600" dirty="0">
                <a:solidFill>
                  <a:schemeClr val="tx1"/>
                </a:solidFill>
              </a:rPr>
              <a:t>What are your strengths/weaknesses?</a:t>
            </a:r>
          </a:p>
          <a:p>
            <a:pPr lvl="2"/>
            <a:r>
              <a:rPr lang="en-AU" sz="1600" dirty="0">
                <a:solidFill>
                  <a:schemeClr val="tx1"/>
                </a:solidFill>
              </a:rPr>
              <a:t>Ask for feedback from the tutor/online forum.</a:t>
            </a:r>
          </a:p>
          <a:p>
            <a:pPr lvl="1"/>
            <a:r>
              <a:rPr lang="en-AU" sz="2000" dirty="0">
                <a:solidFill>
                  <a:schemeClr val="tx1"/>
                </a:solidFill>
              </a:rPr>
              <a:t>Think of your own exam questions/steal other people’s exam questions:</a:t>
            </a:r>
          </a:p>
          <a:p>
            <a:pPr lvl="2"/>
            <a:r>
              <a:rPr lang="en-AU" sz="1600" dirty="0">
                <a:solidFill>
                  <a:schemeClr val="tx1"/>
                </a:solidFill>
              </a:rPr>
              <a:t>Newspapers, Institute/Company articles and papers.</a:t>
            </a:r>
          </a:p>
          <a:p>
            <a:pPr lvl="1"/>
            <a:endParaRPr lang="en-AU" sz="1600" dirty="0">
              <a:solidFill>
                <a:schemeClr val="tx1"/>
              </a:solidFill>
            </a:endParaRPr>
          </a:p>
          <a:p>
            <a:pPr marL="432196" lvl="1" indent="0">
              <a:buNone/>
            </a:pPr>
            <a:endParaRPr lang="en-AU" sz="1600" dirty="0">
              <a:solidFill>
                <a:schemeClr val="tx1"/>
              </a:solidFill>
            </a:endParaRPr>
          </a:p>
        </p:txBody>
      </p:sp>
    </p:spTree>
    <p:extLst>
      <p:ext uri="{BB962C8B-B14F-4D97-AF65-F5344CB8AC3E}">
        <p14:creationId xmlns:p14="http://schemas.microsoft.com/office/powerpoint/2010/main" val="28527620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F2F2E-465D-46A0-8BD7-3FC5614CFF53}"/>
              </a:ext>
            </a:extLst>
          </p:cNvPr>
          <p:cNvSpPr>
            <a:spLocks noGrp="1"/>
          </p:cNvSpPr>
          <p:nvPr>
            <p:ph type="title"/>
          </p:nvPr>
        </p:nvSpPr>
        <p:spPr>
          <a:xfrm>
            <a:off x="1259632" y="0"/>
            <a:ext cx="7772400" cy="1143000"/>
          </a:xfrm>
        </p:spPr>
        <p:txBody>
          <a:bodyPr/>
          <a:lstStyle/>
          <a:p>
            <a:r>
              <a:rPr lang="en-AU" b="1" dirty="0">
                <a:solidFill>
                  <a:schemeClr val="tx1"/>
                </a:solidFill>
              </a:rPr>
              <a:t>Exam Preparation</a:t>
            </a:r>
          </a:p>
        </p:txBody>
      </p:sp>
      <p:sp>
        <p:nvSpPr>
          <p:cNvPr id="3" name="Content Placeholder 2">
            <a:extLst>
              <a:ext uri="{FF2B5EF4-FFF2-40B4-BE49-F238E27FC236}">
                <a16:creationId xmlns:a16="http://schemas.microsoft.com/office/drawing/2014/main" id="{02AE3EB0-06AC-4FC4-9C80-4011D0B4C17A}"/>
              </a:ext>
            </a:extLst>
          </p:cNvPr>
          <p:cNvSpPr>
            <a:spLocks noGrp="1"/>
          </p:cNvSpPr>
          <p:nvPr>
            <p:ph idx="1"/>
          </p:nvPr>
        </p:nvSpPr>
        <p:spPr>
          <a:xfrm>
            <a:off x="395536" y="2060848"/>
            <a:ext cx="8424936" cy="4608512"/>
          </a:xfrm>
        </p:spPr>
        <p:txBody>
          <a:bodyPr>
            <a:noAutofit/>
          </a:bodyPr>
          <a:lstStyle/>
          <a:p>
            <a:r>
              <a:rPr lang="en-AU" sz="3200" b="1" dirty="0">
                <a:solidFill>
                  <a:schemeClr val="tx1"/>
                </a:solidFill>
              </a:rPr>
              <a:t>One week </a:t>
            </a:r>
            <a:r>
              <a:rPr lang="en-AU" sz="3200" dirty="0">
                <a:solidFill>
                  <a:schemeClr val="tx1"/>
                </a:solidFill>
              </a:rPr>
              <a:t>out from the exam:</a:t>
            </a:r>
          </a:p>
          <a:p>
            <a:pPr lvl="1"/>
            <a:r>
              <a:rPr lang="en-AU" dirty="0">
                <a:solidFill>
                  <a:schemeClr val="tx1"/>
                </a:solidFill>
              </a:rPr>
              <a:t>Detach from work/</a:t>
            </a:r>
            <a:r>
              <a:rPr lang="en-AU" i="1" dirty="0">
                <a:solidFill>
                  <a:schemeClr val="tx1"/>
                </a:solidFill>
              </a:rPr>
              <a:t>chill out</a:t>
            </a:r>
            <a:r>
              <a:rPr lang="en-AU" dirty="0">
                <a:solidFill>
                  <a:schemeClr val="tx1"/>
                </a:solidFill>
              </a:rPr>
              <a:t>/take a day off.</a:t>
            </a:r>
          </a:p>
          <a:p>
            <a:pPr lvl="1"/>
            <a:r>
              <a:rPr lang="en-AU" b="1" dirty="0">
                <a:solidFill>
                  <a:schemeClr val="tx1"/>
                </a:solidFill>
              </a:rPr>
              <a:t>Full exam attempts.</a:t>
            </a:r>
          </a:p>
          <a:p>
            <a:pPr lvl="1"/>
            <a:r>
              <a:rPr lang="en-AU" dirty="0">
                <a:solidFill>
                  <a:schemeClr val="tx1"/>
                </a:solidFill>
              </a:rPr>
              <a:t>Get organised.</a:t>
            </a:r>
          </a:p>
          <a:p>
            <a:pPr lvl="2"/>
            <a:r>
              <a:rPr lang="en-AU" sz="1800" dirty="0">
                <a:solidFill>
                  <a:schemeClr val="tx1"/>
                </a:solidFill>
              </a:rPr>
              <a:t>Organise your notes,</a:t>
            </a:r>
          </a:p>
          <a:p>
            <a:pPr lvl="2"/>
            <a:r>
              <a:rPr lang="en-AU" sz="1800" dirty="0">
                <a:solidFill>
                  <a:schemeClr val="tx1"/>
                </a:solidFill>
              </a:rPr>
              <a:t>Polish off summary notes and make them “exam ready”.</a:t>
            </a:r>
          </a:p>
          <a:p>
            <a:pPr lvl="1"/>
            <a:r>
              <a:rPr lang="en-AU" u="sng" dirty="0">
                <a:solidFill>
                  <a:schemeClr val="tx1"/>
                </a:solidFill>
              </a:rPr>
              <a:t>Actually</a:t>
            </a:r>
            <a:r>
              <a:rPr lang="en-AU" dirty="0">
                <a:solidFill>
                  <a:schemeClr val="tx1"/>
                </a:solidFill>
              </a:rPr>
              <a:t> think about your exam technique.</a:t>
            </a:r>
          </a:p>
          <a:p>
            <a:pPr marL="432196" lvl="1" indent="0">
              <a:buNone/>
            </a:pPr>
            <a:endParaRPr lang="en-AU" sz="1600" dirty="0">
              <a:solidFill>
                <a:schemeClr val="tx1"/>
              </a:solidFill>
            </a:endParaRPr>
          </a:p>
        </p:txBody>
      </p:sp>
    </p:spTree>
    <p:extLst>
      <p:ext uri="{BB962C8B-B14F-4D97-AF65-F5344CB8AC3E}">
        <p14:creationId xmlns:p14="http://schemas.microsoft.com/office/powerpoint/2010/main" val="20952454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8686800" y="6248400"/>
            <a:ext cx="457200" cy="457200"/>
          </a:xfrm>
        </p:spPr>
        <p:txBody>
          <a:bodyPr/>
          <a:lstStyle/>
          <a:p>
            <a:pPr>
              <a:defRPr/>
            </a:pPr>
            <a:fld id="{7C7CD2D3-74D8-4DDC-92CF-A2251C28B99C}" type="slidenum">
              <a:rPr lang="en-AU" smtClean="0">
                <a:solidFill>
                  <a:srgbClr val="000000"/>
                </a:solidFill>
              </a:rPr>
              <a:pPr>
                <a:defRPr/>
              </a:pPr>
              <a:t>37</a:t>
            </a:fld>
            <a:endParaRPr lang="en-AU">
              <a:solidFill>
                <a:srgbClr val="000000"/>
              </a:solidFill>
            </a:endParaRPr>
          </a:p>
        </p:txBody>
      </p:sp>
      <p:sp>
        <p:nvSpPr>
          <p:cNvPr id="4" name="TextBox 3"/>
          <p:cNvSpPr txBox="1"/>
          <p:nvPr/>
        </p:nvSpPr>
        <p:spPr>
          <a:xfrm>
            <a:off x="395536" y="4581128"/>
            <a:ext cx="8496944" cy="1961114"/>
          </a:xfrm>
          <a:prstGeom prst="rect">
            <a:avLst/>
          </a:prstGeom>
          <a:noFill/>
        </p:spPr>
        <p:txBody>
          <a:bodyPr wrap="square" rtlCol="0">
            <a:spAutoFit/>
          </a:bodyPr>
          <a:lstStyle/>
          <a:p>
            <a:pPr>
              <a:lnSpc>
                <a:spcPct val="150000"/>
              </a:lnSpc>
            </a:pPr>
            <a:r>
              <a:rPr lang="en-AU" sz="3600" b="1" dirty="0">
                <a:latin typeface="Century Gothic" panose="020B0502020202020204" pitchFamily="34" charset="0"/>
              </a:rPr>
              <a:t>Exam Techniques</a:t>
            </a:r>
          </a:p>
          <a:p>
            <a:pPr>
              <a:lnSpc>
                <a:spcPct val="150000"/>
              </a:lnSpc>
            </a:pPr>
            <a:r>
              <a:rPr lang="en-AU" dirty="0">
                <a:latin typeface="Century Gothic" panose="020B0502020202020204" pitchFamily="34" charset="0"/>
              </a:rPr>
              <a:t>David Ticehurst</a:t>
            </a:r>
          </a:p>
          <a:p>
            <a:pPr>
              <a:lnSpc>
                <a:spcPct val="150000"/>
              </a:lnSpc>
            </a:pPr>
            <a:r>
              <a:rPr lang="en-AU" dirty="0">
                <a:latin typeface="Century Gothic" panose="020B0502020202020204" pitchFamily="34" charset="0"/>
              </a:rPr>
              <a:t>C2B Assistant Examiner</a:t>
            </a:r>
          </a:p>
        </p:txBody>
      </p:sp>
    </p:spTree>
    <p:extLst>
      <p:ext uri="{BB962C8B-B14F-4D97-AF65-F5344CB8AC3E}">
        <p14:creationId xmlns:p14="http://schemas.microsoft.com/office/powerpoint/2010/main" val="21066724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sz="4800" dirty="0"/>
              <a:t>EXAM TECHNIQUE</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endParaRPr lang="en-AU" dirty="0"/>
          </a:p>
          <a:p>
            <a:pPr marL="0" indent="0" algn="ctr">
              <a:buNone/>
            </a:pPr>
            <a:endParaRPr lang="en-US" sz="4000" dirty="0"/>
          </a:p>
          <a:p>
            <a:pPr marL="0" indent="0" algn="ctr">
              <a:buNone/>
            </a:pPr>
            <a:r>
              <a:rPr lang="en-US" sz="4000" dirty="0"/>
              <a:t>Why is exam technique important?</a:t>
            </a:r>
            <a:endParaRPr lang="en-AU" sz="4000" dirty="0"/>
          </a:p>
        </p:txBody>
      </p:sp>
    </p:spTree>
    <p:extLst>
      <p:ext uri="{BB962C8B-B14F-4D97-AF65-F5344CB8AC3E}">
        <p14:creationId xmlns:p14="http://schemas.microsoft.com/office/powerpoint/2010/main" val="12216166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sz="4800" dirty="0"/>
              <a:t>EXAM TECHNIQUE</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endParaRPr lang="en-AU" dirty="0"/>
          </a:p>
          <a:p>
            <a:pPr marL="0" indent="0" algn="ctr">
              <a:buNone/>
            </a:pPr>
            <a:endParaRPr lang="en-US" sz="4000" dirty="0"/>
          </a:p>
          <a:p>
            <a:pPr marL="0" indent="0" algn="ctr">
              <a:buNone/>
            </a:pPr>
            <a:r>
              <a:rPr lang="en-US" sz="4000" dirty="0"/>
              <a:t>Passing takes a combination of knowledge and technique! </a:t>
            </a:r>
            <a:endParaRPr lang="en-AU" sz="4000" dirty="0"/>
          </a:p>
        </p:txBody>
      </p:sp>
    </p:spTree>
    <p:extLst>
      <p:ext uri="{BB962C8B-B14F-4D97-AF65-F5344CB8AC3E}">
        <p14:creationId xmlns:p14="http://schemas.microsoft.com/office/powerpoint/2010/main" val="32810165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2339752" y="0"/>
            <a:ext cx="7272808" cy="1143000"/>
          </a:xfrm>
        </p:spPr>
        <p:txBody>
          <a:bodyPr/>
          <a:lstStyle/>
          <a:p>
            <a:pPr algn="l" eaLnBrk="1" hangingPunct="1"/>
            <a:r>
              <a:rPr lang="en-US" b="0" dirty="0">
                <a:solidFill>
                  <a:srgbClr val="333333"/>
                </a:solidFill>
              </a:rPr>
              <a:t>    </a:t>
            </a:r>
            <a:r>
              <a:rPr lang="en-US" dirty="0">
                <a:solidFill>
                  <a:srgbClr val="333333"/>
                </a:solidFill>
              </a:rPr>
              <a:t>Key Points</a:t>
            </a:r>
          </a:p>
        </p:txBody>
      </p:sp>
      <p:sp>
        <p:nvSpPr>
          <p:cNvPr id="36867" name="Rectangle 3"/>
          <p:cNvSpPr>
            <a:spLocks noGrp="1" noChangeArrowheads="1"/>
          </p:cNvSpPr>
          <p:nvPr>
            <p:ph idx="1"/>
          </p:nvPr>
        </p:nvSpPr>
        <p:spPr>
          <a:xfrm>
            <a:off x="689413" y="1309062"/>
            <a:ext cx="7772400" cy="4827240"/>
          </a:xfrm>
        </p:spPr>
        <p:txBody>
          <a:bodyPr>
            <a:normAutofit fontScale="62500" lnSpcReduction="20000"/>
          </a:bodyPr>
          <a:lstStyle/>
          <a:p>
            <a:pPr eaLnBrk="1" hangingPunct="1">
              <a:lnSpc>
                <a:spcPct val="150000"/>
              </a:lnSpc>
              <a:buClr>
                <a:srgbClr val="0079A7"/>
              </a:buClr>
            </a:pPr>
            <a:r>
              <a:rPr lang="en-AU" sz="2400" dirty="0">
                <a:solidFill>
                  <a:srgbClr val="333333"/>
                </a:solidFill>
              </a:rPr>
              <a:t>Passing these exams requires serious effort, and we recommend you spend 15-20 hours each week studying. There is a lot of learning to be done between now and the exam, which is less than 15 weeks away.</a:t>
            </a:r>
          </a:p>
          <a:p>
            <a:pPr eaLnBrk="1" hangingPunct="1">
              <a:lnSpc>
                <a:spcPct val="150000"/>
              </a:lnSpc>
              <a:buClr>
                <a:srgbClr val="0079A7"/>
              </a:buClr>
            </a:pPr>
            <a:r>
              <a:rPr lang="en-AU" sz="2400" dirty="0">
                <a:solidFill>
                  <a:srgbClr val="333333"/>
                </a:solidFill>
              </a:rPr>
              <a:t>Attending the tutorials and bringing lots of questions will really help your learning. You don’t need to wait until the tutorials to start discussing the subject materials. If you are unsure about something, chances are that someone else is too. </a:t>
            </a:r>
          </a:p>
          <a:p>
            <a:pPr eaLnBrk="1" hangingPunct="1">
              <a:lnSpc>
                <a:spcPct val="150000"/>
              </a:lnSpc>
              <a:buClr>
                <a:srgbClr val="0079A7"/>
              </a:buClr>
            </a:pPr>
            <a:r>
              <a:rPr lang="en-AU" sz="2400" dirty="0">
                <a:solidFill>
                  <a:srgbClr val="333333"/>
                </a:solidFill>
              </a:rPr>
              <a:t>We encourage you to post lots of questions and comments on the course discussion forum, and to respond to each other’s posts. Having to explain a concept to someone else is the best way to test your understanding! There will also be monitoring of the posts to help answer your questions once your peers have had an opportunity to respond.</a:t>
            </a:r>
          </a:p>
          <a:p>
            <a:pPr eaLnBrk="1" hangingPunct="1">
              <a:lnSpc>
                <a:spcPct val="150000"/>
              </a:lnSpc>
              <a:buClr>
                <a:srgbClr val="0079A7"/>
              </a:buClr>
            </a:pPr>
            <a:r>
              <a:rPr lang="en-US" sz="2400" dirty="0">
                <a:solidFill>
                  <a:srgbClr val="333333"/>
                </a:solidFill>
              </a:rPr>
              <a:t>Average time to complete the Fellowship program is three years</a:t>
            </a:r>
          </a:p>
          <a:p>
            <a:pPr eaLnBrk="1" hangingPunct="1">
              <a:lnSpc>
                <a:spcPct val="150000"/>
              </a:lnSpc>
              <a:buClr>
                <a:srgbClr val="0079A7"/>
              </a:buClr>
            </a:pPr>
            <a:r>
              <a:rPr lang="en-US" sz="2400" dirty="0">
                <a:solidFill>
                  <a:srgbClr val="333333"/>
                </a:solidFill>
              </a:rPr>
              <a:t>60-80 new Fellows qualify each year</a:t>
            </a:r>
          </a:p>
          <a:p>
            <a:pPr eaLnBrk="1" hangingPunct="1"/>
            <a:endParaRPr lang="en-US" sz="2800" dirty="0"/>
          </a:p>
          <a:p>
            <a:pPr eaLnBrk="1" hangingPunct="1"/>
            <a:endParaRPr lang="en-US" sz="2800" dirty="0"/>
          </a:p>
        </p:txBody>
      </p:sp>
      <p:sp>
        <p:nvSpPr>
          <p:cNvPr id="5" name="Slide Number Placeholder 4"/>
          <p:cNvSpPr>
            <a:spLocks noGrp="1"/>
          </p:cNvSpPr>
          <p:nvPr>
            <p:ph type="sldNum" sz="quarter" idx="12"/>
          </p:nvPr>
        </p:nvSpPr>
        <p:spPr/>
        <p:txBody>
          <a:bodyPr/>
          <a:lstStyle/>
          <a:p>
            <a:pPr>
              <a:defRPr/>
            </a:pPr>
            <a:fld id="{2FB26CDD-FD4D-453D-B3B9-5ECB6F423A90}" type="slidenum">
              <a:rPr lang="en-AU" smtClean="0"/>
              <a:pPr>
                <a:defRPr/>
              </a:pPr>
              <a:t>4</a:t>
            </a:fld>
            <a:endParaRPr lang="en-AU"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sz="4800" dirty="0"/>
              <a:t>EXAM OUTCOME</a:t>
            </a:r>
            <a:br>
              <a:rPr lang="en-AU" sz="4800" dirty="0"/>
            </a:br>
            <a:r>
              <a:rPr lang="en-AU" sz="4800" dirty="0"/>
              <a:t> YOU WANT</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endParaRPr lang="en-AU" dirty="0"/>
          </a:p>
          <a:p>
            <a:pPr marL="0" indent="0">
              <a:buNone/>
            </a:pPr>
            <a:r>
              <a:rPr lang="en-US" dirty="0"/>
              <a:t>			</a:t>
            </a:r>
          </a:p>
          <a:p>
            <a:pPr marL="0" indent="0">
              <a:buNone/>
            </a:pPr>
            <a:r>
              <a:rPr lang="en-US" dirty="0"/>
              <a:t>			</a:t>
            </a:r>
          </a:p>
          <a:p>
            <a:pPr marL="0" indent="0">
              <a:buNone/>
            </a:pPr>
            <a:endParaRPr lang="en-US" dirty="0"/>
          </a:p>
        </p:txBody>
      </p:sp>
      <p:pic>
        <p:nvPicPr>
          <p:cNvPr id="6" name="Picture 4"/>
          <p:cNvPicPr>
            <a:picLocks noChangeAspect="1" noChangeArrowheads="1"/>
          </p:cNvPicPr>
          <p:nvPr/>
        </p:nvPicPr>
        <p:blipFill>
          <a:blip r:embed="rId2"/>
          <a:srcRect/>
          <a:stretch>
            <a:fillRect/>
          </a:stretch>
        </p:blipFill>
        <p:spPr bwMode="auto">
          <a:xfrm>
            <a:off x="2123728" y="2636912"/>
            <a:ext cx="4896544" cy="2952328"/>
          </a:xfrm>
          <a:prstGeom prst="rect">
            <a:avLst/>
          </a:prstGeom>
          <a:noFill/>
          <a:ln w="9525">
            <a:noFill/>
            <a:miter lim="800000"/>
            <a:headEnd/>
            <a:tailEnd/>
          </a:ln>
        </p:spPr>
      </p:pic>
    </p:spTree>
    <p:extLst>
      <p:ext uri="{BB962C8B-B14F-4D97-AF65-F5344CB8AC3E}">
        <p14:creationId xmlns:p14="http://schemas.microsoft.com/office/powerpoint/2010/main" val="41475552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sz="4800" dirty="0"/>
              <a:t>EXAM OUTCOME</a:t>
            </a:r>
            <a:br>
              <a:rPr lang="en-AU" sz="4800" dirty="0"/>
            </a:br>
            <a:r>
              <a:rPr lang="en-AU" sz="4800" dirty="0"/>
              <a:t> YOU DON’T WANT</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endParaRPr lang="en-AU" dirty="0"/>
          </a:p>
          <a:p>
            <a:pPr marL="0" indent="0">
              <a:buNone/>
            </a:pPr>
            <a:r>
              <a:rPr lang="en-US" dirty="0"/>
              <a:t>			</a:t>
            </a:r>
          </a:p>
          <a:p>
            <a:pPr marL="0" indent="0">
              <a:buNone/>
            </a:pPr>
            <a:r>
              <a:rPr lang="en-US" dirty="0"/>
              <a:t>			</a:t>
            </a:r>
          </a:p>
          <a:p>
            <a:endParaRPr lang="en-US" dirty="0"/>
          </a:p>
        </p:txBody>
      </p:sp>
      <p:pic>
        <p:nvPicPr>
          <p:cNvPr id="4" name="Picture 3"/>
          <p:cNvPicPr>
            <a:picLocks noChangeAspect="1"/>
          </p:cNvPicPr>
          <p:nvPr/>
        </p:nvPicPr>
        <p:blipFill>
          <a:blip r:embed="rId2"/>
          <a:stretch>
            <a:fillRect/>
          </a:stretch>
        </p:blipFill>
        <p:spPr>
          <a:xfrm>
            <a:off x="1143000" y="2293566"/>
            <a:ext cx="6741368" cy="4564433"/>
          </a:xfrm>
          <a:prstGeom prst="rect">
            <a:avLst/>
          </a:prstGeom>
        </p:spPr>
      </p:pic>
    </p:spTree>
    <p:extLst>
      <p:ext uri="{BB962C8B-B14F-4D97-AF65-F5344CB8AC3E}">
        <p14:creationId xmlns:p14="http://schemas.microsoft.com/office/powerpoint/2010/main" val="7049242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sz="4800" dirty="0"/>
              <a:t>EXAM TECHNIQUE</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endParaRPr lang="en-AU" dirty="0"/>
          </a:p>
          <a:p>
            <a:r>
              <a:rPr lang="en-US" dirty="0"/>
              <a:t>What can you do in the exam?</a:t>
            </a:r>
          </a:p>
          <a:p>
            <a:pPr marL="0" indent="0">
              <a:buNone/>
            </a:pPr>
            <a:r>
              <a:rPr lang="en-US" dirty="0"/>
              <a:t>			  </a:t>
            </a:r>
          </a:p>
          <a:p>
            <a:r>
              <a:rPr lang="en-US" dirty="0"/>
              <a:t>What do examiners / markers expect to see in a good answer</a:t>
            </a:r>
          </a:p>
          <a:p>
            <a:endParaRPr lang="en-US" dirty="0"/>
          </a:p>
          <a:p>
            <a:r>
              <a:rPr lang="en-US" dirty="0"/>
              <a:t>Need to marry your technique to the assessment criteria</a:t>
            </a:r>
            <a:endParaRPr lang="en-AU" dirty="0"/>
          </a:p>
        </p:txBody>
      </p:sp>
    </p:spTree>
    <p:extLst>
      <p:ext uri="{BB962C8B-B14F-4D97-AF65-F5344CB8AC3E}">
        <p14:creationId xmlns:p14="http://schemas.microsoft.com/office/powerpoint/2010/main" val="4050308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Pass Criteria </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endParaRPr lang="en-AU" dirty="0"/>
          </a:p>
          <a:p>
            <a:pPr marL="0" indent="0" algn="ctr">
              <a:buNone/>
            </a:pPr>
            <a:endParaRPr lang="en-US" dirty="0"/>
          </a:p>
          <a:p>
            <a:pPr marL="0" indent="0" algn="ctr">
              <a:buNone/>
            </a:pPr>
            <a:endParaRPr lang="en-US" dirty="0"/>
          </a:p>
          <a:p>
            <a:pPr marL="0" indent="0" algn="ctr">
              <a:buNone/>
            </a:pPr>
            <a:r>
              <a:rPr lang="en-US" dirty="0"/>
              <a:t>What is the pass criteria?</a:t>
            </a:r>
            <a:endParaRPr lang="en-AU" dirty="0"/>
          </a:p>
        </p:txBody>
      </p:sp>
    </p:spTree>
    <p:extLst>
      <p:ext uri="{BB962C8B-B14F-4D97-AF65-F5344CB8AC3E}">
        <p14:creationId xmlns:p14="http://schemas.microsoft.com/office/powerpoint/2010/main" val="10153760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Pass Criteria </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endParaRPr lang="en-AU" dirty="0"/>
          </a:p>
          <a:p>
            <a:r>
              <a:rPr lang="en-US" dirty="0"/>
              <a:t>“Fit to </a:t>
            </a:r>
            <a:r>
              <a:rPr lang="en-US" dirty="0" err="1"/>
              <a:t>Practise</a:t>
            </a:r>
            <a:r>
              <a:rPr lang="en-US" dirty="0"/>
              <a:t> as an actuary under the guidance of a more experienced actuary”</a:t>
            </a:r>
          </a:p>
          <a:p>
            <a:pPr>
              <a:spcBef>
                <a:spcPts val="1800"/>
              </a:spcBef>
            </a:pPr>
            <a:r>
              <a:rPr lang="en-US" dirty="0"/>
              <a:t>Examiners view everyone in this category prior to looking at responses</a:t>
            </a:r>
          </a:p>
          <a:p>
            <a:pPr>
              <a:spcBef>
                <a:spcPts val="1800"/>
              </a:spcBef>
            </a:pPr>
            <a:r>
              <a:rPr lang="en-US" dirty="0"/>
              <a:t>It’s what you do in the exam that moves you from being “Fit” to “Not Fit”</a:t>
            </a:r>
            <a:endParaRPr lang="en-AU" dirty="0"/>
          </a:p>
        </p:txBody>
      </p:sp>
    </p:spTree>
    <p:extLst>
      <p:ext uri="{BB962C8B-B14F-4D97-AF65-F5344CB8AC3E}">
        <p14:creationId xmlns:p14="http://schemas.microsoft.com/office/powerpoint/2010/main" val="2814589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Pass Criteria </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endParaRPr lang="en-AU" dirty="0"/>
          </a:p>
          <a:p>
            <a:pPr marL="0" indent="0" algn="ctr">
              <a:buNone/>
            </a:pPr>
            <a:r>
              <a:rPr lang="en-US" dirty="0"/>
              <a:t>Examiners / markers are looking for </a:t>
            </a:r>
          </a:p>
          <a:p>
            <a:pPr marL="0" indent="0" algn="ctr">
              <a:spcBef>
                <a:spcPts val="2400"/>
              </a:spcBef>
              <a:buNone/>
            </a:pPr>
            <a:r>
              <a:rPr lang="en-US" sz="4800" dirty="0"/>
              <a:t>COMPETENCY</a:t>
            </a:r>
          </a:p>
          <a:p>
            <a:pPr marL="0" indent="0" algn="ctr">
              <a:lnSpc>
                <a:spcPct val="200000"/>
              </a:lnSpc>
              <a:buNone/>
            </a:pPr>
            <a:r>
              <a:rPr lang="en-US" dirty="0"/>
              <a:t>Not </a:t>
            </a:r>
          </a:p>
          <a:p>
            <a:pPr marL="0" indent="0" algn="ctr">
              <a:buNone/>
            </a:pPr>
            <a:r>
              <a:rPr lang="en-US" sz="4800" dirty="0"/>
              <a:t>PERFECTION</a:t>
            </a:r>
          </a:p>
        </p:txBody>
      </p:sp>
      <p:pic>
        <p:nvPicPr>
          <p:cNvPr id="5" name="Picture 4"/>
          <p:cNvPicPr>
            <a:picLocks noChangeAspect="1"/>
          </p:cNvPicPr>
          <p:nvPr/>
        </p:nvPicPr>
        <p:blipFill>
          <a:blip r:embed="rId2"/>
          <a:stretch>
            <a:fillRect/>
          </a:stretch>
        </p:blipFill>
        <p:spPr>
          <a:xfrm>
            <a:off x="6876256" y="4797152"/>
            <a:ext cx="1869976" cy="1614884"/>
          </a:xfrm>
          <a:prstGeom prst="rect">
            <a:avLst/>
          </a:prstGeom>
        </p:spPr>
      </p:pic>
      <p:sp>
        <p:nvSpPr>
          <p:cNvPr id="6" name="TextBox 5"/>
          <p:cNvSpPr txBox="1"/>
          <p:nvPr/>
        </p:nvSpPr>
        <p:spPr>
          <a:xfrm>
            <a:off x="7020272" y="4941168"/>
            <a:ext cx="1584176" cy="1569660"/>
          </a:xfrm>
          <a:prstGeom prst="rect">
            <a:avLst/>
          </a:prstGeom>
          <a:noFill/>
        </p:spPr>
        <p:txBody>
          <a:bodyPr wrap="square" rtlCol="0">
            <a:spAutoFit/>
          </a:bodyPr>
          <a:lstStyle/>
          <a:p>
            <a:r>
              <a:rPr lang="en-US" sz="9600" dirty="0"/>
              <a:t>×</a:t>
            </a:r>
            <a:endParaRPr lang="en-AU" sz="9600" dirty="0"/>
          </a:p>
        </p:txBody>
      </p:sp>
    </p:spTree>
    <p:extLst>
      <p:ext uri="{BB962C8B-B14F-4D97-AF65-F5344CB8AC3E}">
        <p14:creationId xmlns:p14="http://schemas.microsoft.com/office/powerpoint/2010/main" val="27626560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Pass Criteria </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pPr marL="0" indent="0">
              <a:buNone/>
            </a:pPr>
            <a:r>
              <a:rPr lang="en-US" dirty="0"/>
              <a:t>What is competency?</a:t>
            </a:r>
          </a:p>
          <a:p>
            <a:pPr>
              <a:spcBef>
                <a:spcPts val="1200"/>
              </a:spcBef>
            </a:pPr>
            <a:r>
              <a:rPr lang="en-US" dirty="0"/>
              <a:t>Demonstrate knowledge of core course material</a:t>
            </a:r>
          </a:p>
          <a:p>
            <a:pPr>
              <a:spcBef>
                <a:spcPts val="1200"/>
              </a:spcBef>
            </a:pPr>
            <a:r>
              <a:rPr lang="en-US" dirty="0"/>
              <a:t>Demonstrate an ability to apply that knowledge to a practical scenario</a:t>
            </a:r>
          </a:p>
          <a:p>
            <a:pPr>
              <a:spcBef>
                <a:spcPts val="1200"/>
              </a:spcBef>
            </a:pPr>
            <a:r>
              <a:rPr lang="en-US" dirty="0"/>
              <a:t>Demonstrate includes an ability to tailor the communication of the response to the  desired audience</a:t>
            </a:r>
          </a:p>
        </p:txBody>
      </p:sp>
    </p:spTree>
    <p:extLst>
      <p:ext uri="{BB962C8B-B14F-4D97-AF65-F5344CB8AC3E}">
        <p14:creationId xmlns:p14="http://schemas.microsoft.com/office/powerpoint/2010/main" val="208325390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The exam day</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endParaRPr lang="en-US" dirty="0"/>
          </a:p>
          <a:p>
            <a:pPr marL="0" lvl="1" indent="0" algn="ctr">
              <a:spcBef>
                <a:spcPts val="1200"/>
              </a:spcBef>
              <a:buNone/>
            </a:pPr>
            <a:endParaRPr lang="en-US" sz="4400" dirty="0"/>
          </a:p>
          <a:p>
            <a:pPr marL="0" lvl="1" indent="0" algn="ctr">
              <a:spcBef>
                <a:spcPts val="1200"/>
              </a:spcBef>
              <a:buNone/>
            </a:pPr>
            <a:r>
              <a:rPr lang="en-US" sz="4400" dirty="0"/>
              <a:t>How to approach the exam?</a:t>
            </a:r>
          </a:p>
        </p:txBody>
      </p:sp>
    </p:spTree>
    <p:extLst>
      <p:ext uri="{BB962C8B-B14F-4D97-AF65-F5344CB8AC3E}">
        <p14:creationId xmlns:p14="http://schemas.microsoft.com/office/powerpoint/2010/main" val="18894306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Exam Technique</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pPr marL="0" lvl="1" indent="0" algn="ctr">
              <a:spcBef>
                <a:spcPts val="1200"/>
              </a:spcBef>
              <a:buNone/>
            </a:pPr>
            <a:r>
              <a:rPr lang="en-US" sz="4400" dirty="0"/>
              <a:t>Does technique only start from when you enter the exam room?</a:t>
            </a:r>
          </a:p>
        </p:txBody>
      </p:sp>
    </p:spTree>
    <p:extLst>
      <p:ext uri="{BB962C8B-B14F-4D97-AF65-F5344CB8AC3E}">
        <p14:creationId xmlns:p14="http://schemas.microsoft.com/office/powerpoint/2010/main" val="49544328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Exam Technique</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pPr marL="0" lvl="1" indent="0">
              <a:spcBef>
                <a:spcPts val="1200"/>
              </a:spcBef>
              <a:buNone/>
            </a:pPr>
            <a:r>
              <a:rPr lang="en-US" sz="4400" dirty="0"/>
              <a:t>Can technique overlap with preparation?</a:t>
            </a:r>
          </a:p>
          <a:p>
            <a:pPr marL="0" lvl="1" indent="0">
              <a:spcBef>
                <a:spcPts val="1200"/>
              </a:spcBef>
              <a:buNone/>
            </a:pPr>
            <a:endParaRPr lang="en-US" sz="4400" dirty="0"/>
          </a:p>
          <a:p>
            <a:pPr marL="0" lvl="1" indent="0">
              <a:spcBef>
                <a:spcPts val="1200"/>
              </a:spcBef>
              <a:buNone/>
            </a:pPr>
            <a:r>
              <a:rPr lang="en-US" sz="4400" dirty="0"/>
              <a:t>Where does it overlap for professional athletes?</a:t>
            </a:r>
          </a:p>
        </p:txBody>
      </p:sp>
    </p:spTree>
    <p:extLst>
      <p:ext uri="{BB962C8B-B14F-4D97-AF65-F5344CB8AC3E}">
        <p14:creationId xmlns:p14="http://schemas.microsoft.com/office/powerpoint/2010/main" val="33397806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F2F2E-465D-46A0-8BD7-3FC5614CFF53}"/>
              </a:ext>
            </a:extLst>
          </p:cNvPr>
          <p:cNvSpPr>
            <a:spLocks noGrp="1"/>
          </p:cNvSpPr>
          <p:nvPr>
            <p:ph type="title"/>
          </p:nvPr>
        </p:nvSpPr>
        <p:spPr>
          <a:xfrm>
            <a:off x="215008" y="7575"/>
            <a:ext cx="8928992" cy="1143000"/>
          </a:xfrm>
        </p:spPr>
        <p:txBody>
          <a:bodyPr/>
          <a:lstStyle/>
          <a:p>
            <a:r>
              <a:rPr lang="en-AU" sz="3200" b="1" dirty="0">
                <a:solidFill>
                  <a:schemeClr val="tx1"/>
                </a:solidFill>
              </a:rPr>
              <a:t>Useful learning tools</a:t>
            </a:r>
          </a:p>
        </p:txBody>
      </p:sp>
      <p:sp>
        <p:nvSpPr>
          <p:cNvPr id="3" name="Content Placeholder 2">
            <a:extLst>
              <a:ext uri="{FF2B5EF4-FFF2-40B4-BE49-F238E27FC236}">
                <a16:creationId xmlns:a16="http://schemas.microsoft.com/office/drawing/2014/main" id="{02AE3EB0-06AC-4FC4-9C80-4011D0B4C17A}"/>
              </a:ext>
            </a:extLst>
          </p:cNvPr>
          <p:cNvSpPr>
            <a:spLocks noGrp="1"/>
          </p:cNvSpPr>
          <p:nvPr>
            <p:ph idx="1"/>
          </p:nvPr>
        </p:nvSpPr>
        <p:spPr>
          <a:xfrm>
            <a:off x="628650" y="1484784"/>
            <a:ext cx="7886700" cy="4320856"/>
          </a:xfrm>
        </p:spPr>
        <p:txBody>
          <a:bodyPr>
            <a:normAutofit fontScale="85000" lnSpcReduction="10000"/>
          </a:bodyPr>
          <a:lstStyle/>
          <a:p>
            <a:r>
              <a:rPr lang="en-AU" dirty="0"/>
              <a:t>Course Material / Text / Readings</a:t>
            </a:r>
          </a:p>
          <a:p>
            <a:pPr lvl="1" indent="-310754">
              <a:buFont typeface="Wingdings" panose="05000000000000000000" pitchFamily="2" charset="2"/>
              <a:buChar char="ü"/>
            </a:pPr>
            <a:r>
              <a:rPr lang="en-AU" dirty="0"/>
              <a:t>Are your copies current? </a:t>
            </a:r>
          </a:p>
          <a:p>
            <a:pPr lvl="1" indent="-310754">
              <a:buFont typeface="Wingdings" panose="05000000000000000000" pitchFamily="2" charset="2"/>
              <a:buChar char="ü"/>
            </a:pPr>
            <a:r>
              <a:rPr lang="en-AU" dirty="0"/>
              <a:t>What has changed? What is new?  LIF, AASB17, </a:t>
            </a:r>
          </a:p>
          <a:p>
            <a:pPr lvl="1" indent="-310754">
              <a:buFont typeface="Wingdings" panose="05000000000000000000" pitchFamily="2" charset="2"/>
              <a:buChar char="ü"/>
            </a:pPr>
            <a:r>
              <a:rPr lang="en-AU" dirty="0"/>
              <a:t>Where can you find relevant additional information?</a:t>
            </a:r>
          </a:p>
          <a:p>
            <a:pPr lvl="1" indent="-310754">
              <a:buFont typeface="Wingdings" panose="05000000000000000000" pitchFamily="2" charset="2"/>
              <a:buChar char="ü"/>
            </a:pPr>
            <a:r>
              <a:rPr lang="en-AU" dirty="0"/>
              <a:t>Regulators – APRA, ASIC</a:t>
            </a:r>
          </a:p>
          <a:p>
            <a:pPr lvl="1" indent="-310754">
              <a:buFont typeface="Wingdings" panose="05000000000000000000" pitchFamily="2" charset="2"/>
              <a:buChar char="ü"/>
            </a:pPr>
            <a:r>
              <a:rPr lang="en-AU" dirty="0"/>
              <a:t>Industry Bodies – FSC, ISWG</a:t>
            </a:r>
          </a:p>
          <a:p>
            <a:pPr lvl="1" indent="-310754">
              <a:buFont typeface="Wingdings" panose="05000000000000000000" pitchFamily="2" charset="2"/>
              <a:buChar char="ü"/>
            </a:pPr>
            <a:r>
              <a:rPr lang="en-AU" dirty="0"/>
              <a:t>Media – Financial and Industry Press</a:t>
            </a:r>
          </a:p>
          <a:p>
            <a:pPr lvl="1" indent="-310754">
              <a:buFont typeface="Wingdings" panose="05000000000000000000" pitchFamily="2" charset="2"/>
              <a:buChar char="ü"/>
            </a:pPr>
            <a:r>
              <a:rPr lang="en-AU" dirty="0"/>
              <a:t>Consultants newsletters</a:t>
            </a:r>
          </a:p>
          <a:p>
            <a:pPr lvl="1" indent="-310754">
              <a:buFont typeface="Wingdings" panose="05000000000000000000" pitchFamily="2" charset="2"/>
              <a:buChar char="ü"/>
            </a:pPr>
            <a:endParaRPr lang="en-AU" dirty="0"/>
          </a:p>
          <a:p>
            <a:pPr marL="203597"/>
            <a:r>
              <a:rPr lang="en-AU" dirty="0"/>
              <a:t>Past Exams and Assignments;</a:t>
            </a:r>
          </a:p>
          <a:p>
            <a:pPr lvl="1" indent="-310754">
              <a:buFont typeface="Wingdings" panose="05000000000000000000" pitchFamily="2" charset="2"/>
              <a:buChar char="ü"/>
            </a:pPr>
            <a:r>
              <a:rPr lang="en-AU" dirty="0"/>
              <a:t>Sample Solutions; </a:t>
            </a:r>
          </a:p>
          <a:p>
            <a:pPr lvl="1" indent="-310754">
              <a:buFont typeface="Wingdings" panose="05000000000000000000" pitchFamily="2" charset="2"/>
              <a:buChar char="ü"/>
            </a:pPr>
            <a:r>
              <a:rPr lang="en-AU" dirty="0"/>
              <a:t>Chief Examiner’s Report</a:t>
            </a:r>
          </a:p>
        </p:txBody>
      </p:sp>
    </p:spTree>
    <p:extLst>
      <p:ext uri="{BB962C8B-B14F-4D97-AF65-F5344CB8AC3E}">
        <p14:creationId xmlns:p14="http://schemas.microsoft.com/office/powerpoint/2010/main" val="623111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The exam day</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pPr>
              <a:spcBef>
                <a:spcPts val="1200"/>
              </a:spcBef>
            </a:pPr>
            <a:r>
              <a:rPr lang="en-US" dirty="0"/>
              <a:t>Pack your bag the day before</a:t>
            </a:r>
          </a:p>
          <a:p>
            <a:pPr>
              <a:spcBef>
                <a:spcPts val="1200"/>
              </a:spcBef>
            </a:pPr>
            <a:r>
              <a:rPr lang="en-US" dirty="0"/>
              <a:t>Pick your clothes out the day before</a:t>
            </a:r>
          </a:p>
          <a:p>
            <a:pPr>
              <a:spcBef>
                <a:spcPts val="1200"/>
              </a:spcBef>
            </a:pPr>
            <a:endParaRPr lang="en-US" dirty="0"/>
          </a:p>
          <a:p>
            <a:pPr>
              <a:spcBef>
                <a:spcPts val="1200"/>
              </a:spcBef>
            </a:pPr>
            <a:endParaRPr lang="en-US" dirty="0"/>
          </a:p>
          <a:p>
            <a:pPr>
              <a:spcBef>
                <a:spcPts val="1200"/>
              </a:spcBef>
            </a:pPr>
            <a:endParaRPr lang="en-US" dirty="0"/>
          </a:p>
          <a:p>
            <a:pPr>
              <a:spcBef>
                <a:spcPts val="1200"/>
              </a:spcBef>
            </a:pPr>
            <a:r>
              <a:rPr lang="en-US" dirty="0"/>
              <a:t>Try and get a good nights sleep</a:t>
            </a:r>
          </a:p>
          <a:p>
            <a:pPr>
              <a:spcBef>
                <a:spcPts val="1200"/>
              </a:spcBef>
            </a:pPr>
            <a:r>
              <a:rPr lang="en-US" dirty="0"/>
              <a:t>Work out your best arrival time – what is best for you but allow margin for transport delays</a:t>
            </a:r>
          </a:p>
          <a:p>
            <a:endParaRPr lang="en-US" dirty="0"/>
          </a:p>
          <a:p>
            <a:pPr marL="0" indent="0">
              <a:buNone/>
            </a:pPr>
            <a:endParaRPr lang="en-US" dirty="0"/>
          </a:p>
          <a:p>
            <a:pPr marL="400050" lvl="1" indent="0">
              <a:spcBef>
                <a:spcPts val="1200"/>
              </a:spcBef>
              <a:buNone/>
            </a:pPr>
            <a:endParaRPr lang="en-US" dirty="0"/>
          </a:p>
        </p:txBody>
      </p:sp>
      <p:pic>
        <p:nvPicPr>
          <p:cNvPr id="5" name="Picture 2"/>
          <p:cNvPicPr>
            <a:picLocks noChangeAspect="1" noChangeArrowheads="1"/>
          </p:cNvPicPr>
          <p:nvPr/>
        </p:nvPicPr>
        <p:blipFill>
          <a:blip r:embed="rId2"/>
          <a:srcRect/>
          <a:stretch>
            <a:fillRect/>
          </a:stretch>
        </p:blipFill>
        <p:spPr bwMode="auto">
          <a:xfrm>
            <a:off x="827584" y="3284984"/>
            <a:ext cx="3240359" cy="165618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pic>
      <p:pic>
        <p:nvPicPr>
          <p:cNvPr id="6" name="Picture 3"/>
          <p:cNvPicPr>
            <a:picLocks noChangeAspect="1" noChangeArrowheads="1"/>
          </p:cNvPicPr>
          <p:nvPr/>
        </p:nvPicPr>
        <p:blipFill>
          <a:blip r:embed="rId3"/>
          <a:srcRect/>
          <a:stretch>
            <a:fillRect/>
          </a:stretch>
        </p:blipFill>
        <p:spPr bwMode="auto">
          <a:xfrm>
            <a:off x="4860032" y="3284984"/>
            <a:ext cx="2952328" cy="1656184"/>
          </a:xfrm>
          <a:prstGeom prst="rect">
            <a:avLst/>
          </a:prstGeom>
          <a:noFill/>
          <a:ln w="9525">
            <a:noFill/>
            <a:miter lim="800000"/>
            <a:headEnd/>
            <a:tailEnd/>
          </a:ln>
        </p:spPr>
      </p:pic>
    </p:spTree>
    <p:extLst>
      <p:ext uri="{BB962C8B-B14F-4D97-AF65-F5344CB8AC3E}">
        <p14:creationId xmlns:p14="http://schemas.microsoft.com/office/powerpoint/2010/main" val="403603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In the exam room</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pPr marL="0" indent="0">
              <a:buNone/>
            </a:pPr>
            <a:r>
              <a:rPr lang="en-US" dirty="0"/>
              <a:t>Before entering </a:t>
            </a:r>
          </a:p>
          <a:p>
            <a:pPr>
              <a:spcBef>
                <a:spcPts val="1200"/>
              </a:spcBef>
            </a:pPr>
            <a:r>
              <a:rPr lang="en-US" dirty="0"/>
              <a:t>Be familiar with the instructions to save time</a:t>
            </a:r>
          </a:p>
          <a:p>
            <a:pPr>
              <a:spcBef>
                <a:spcPts val="1200"/>
              </a:spcBef>
            </a:pPr>
            <a:r>
              <a:rPr lang="en-US" dirty="0"/>
              <a:t>Open book </a:t>
            </a:r>
          </a:p>
          <a:p>
            <a:pPr lvl="1" indent="-342900">
              <a:spcBef>
                <a:spcPts val="1200"/>
              </a:spcBef>
            </a:pPr>
            <a:r>
              <a:rPr lang="en-US" dirty="0"/>
              <a:t>what do I want to bring in / what is provided</a:t>
            </a:r>
          </a:p>
          <a:p>
            <a:pPr lvl="1" indent="-342900">
              <a:spcBef>
                <a:spcPts val="1200"/>
              </a:spcBef>
            </a:pPr>
            <a:r>
              <a:rPr lang="en-US" dirty="0"/>
              <a:t>Indexing system to find information quickly</a:t>
            </a:r>
          </a:p>
          <a:p>
            <a:pPr lvl="1" indent="-342900">
              <a:spcBef>
                <a:spcPts val="1200"/>
              </a:spcBef>
            </a:pPr>
            <a:r>
              <a:rPr lang="en-US" dirty="0"/>
              <a:t>If you need to read material in the exam to understand something </a:t>
            </a:r>
            <a:r>
              <a:rPr lang="en-US" dirty="0">
                <a:sym typeface="Wingdings" panose="05000000000000000000" pitchFamily="2" charset="2"/>
              </a:rPr>
              <a:t> too late for you</a:t>
            </a:r>
          </a:p>
          <a:p>
            <a:pPr lvl="1" indent="-342900">
              <a:spcBef>
                <a:spcPts val="1200"/>
              </a:spcBef>
            </a:pPr>
            <a:r>
              <a:rPr lang="en-US" dirty="0">
                <a:sym typeface="Wingdings" panose="05000000000000000000" pitchFamily="2" charset="2"/>
              </a:rPr>
              <a:t>Use to refresh fact if you can’t quite remember it</a:t>
            </a:r>
            <a:endParaRPr lang="en-US" dirty="0"/>
          </a:p>
          <a:p>
            <a:pPr lvl="1" indent="-342900">
              <a:spcBef>
                <a:spcPts val="1200"/>
              </a:spcBef>
            </a:pPr>
            <a:endParaRPr lang="en-US" dirty="0"/>
          </a:p>
          <a:p>
            <a:pPr marL="400050" lvl="1" indent="0">
              <a:spcBef>
                <a:spcPts val="1200"/>
              </a:spcBef>
              <a:buNone/>
            </a:pPr>
            <a:endParaRPr lang="en-US" dirty="0"/>
          </a:p>
        </p:txBody>
      </p:sp>
    </p:spTree>
    <p:extLst>
      <p:ext uri="{BB962C8B-B14F-4D97-AF65-F5344CB8AC3E}">
        <p14:creationId xmlns:p14="http://schemas.microsoft.com/office/powerpoint/2010/main" val="10314221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In the exam room</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pPr marL="0" indent="0">
              <a:buNone/>
            </a:pPr>
            <a:r>
              <a:rPr lang="en-US" dirty="0"/>
              <a:t>First thing is breathe – take a couple of deep breaths</a:t>
            </a:r>
          </a:p>
          <a:p>
            <a:pPr marL="0" indent="0">
              <a:buNone/>
            </a:pPr>
            <a:endParaRPr lang="en-US" dirty="0"/>
          </a:p>
          <a:p>
            <a:pPr marL="0" indent="0">
              <a:buNone/>
            </a:pPr>
            <a:endParaRPr lang="en-US" dirty="0"/>
          </a:p>
          <a:p>
            <a:pPr marL="0" indent="0">
              <a:buNone/>
            </a:pPr>
            <a:endParaRPr lang="en-US" dirty="0"/>
          </a:p>
          <a:p>
            <a:pPr marL="0" indent="0">
              <a:spcBef>
                <a:spcPts val="1200"/>
              </a:spcBef>
              <a:buNone/>
            </a:pPr>
            <a:r>
              <a:rPr lang="en-US" dirty="0"/>
              <a:t>Get settled quickly.</a:t>
            </a:r>
          </a:p>
        </p:txBody>
      </p:sp>
      <p:pic>
        <p:nvPicPr>
          <p:cNvPr id="4" name="Picture 3"/>
          <p:cNvPicPr>
            <a:picLocks noChangeAspect="1"/>
          </p:cNvPicPr>
          <p:nvPr/>
        </p:nvPicPr>
        <p:blipFill>
          <a:blip r:embed="rId2"/>
          <a:stretch>
            <a:fillRect/>
          </a:stretch>
        </p:blipFill>
        <p:spPr>
          <a:xfrm>
            <a:off x="3057525" y="2636912"/>
            <a:ext cx="3028950" cy="1584176"/>
          </a:xfrm>
          <a:prstGeom prst="rect">
            <a:avLst/>
          </a:prstGeom>
        </p:spPr>
      </p:pic>
      <p:pic>
        <p:nvPicPr>
          <p:cNvPr id="5" name="Picture 4"/>
          <p:cNvPicPr>
            <a:picLocks noChangeAspect="1"/>
          </p:cNvPicPr>
          <p:nvPr/>
        </p:nvPicPr>
        <p:blipFill>
          <a:blip r:embed="rId3"/>
          <a:stretch>
            <a:fillRect/>
          </a:stretch>
        </p:blipFill>
        <p:spPr>
          <a:xfrm>
            <a:off x="5940152" y="4725144"/>
            <a:ext cx="2664296" cy="1751855"/>
          </a:xfrm>
          <a:prstGeom prst="rect">
            <a:avLst/>
          </a:prstGeom>
        </p:spPr>
      </p:pic>
    </p:spTree>
    <p:extLst>
      <p:ext uri="{BB962C8B-B14F-4D97-AF65-F5344CB8AC3E}">
        <p14:creationId xmlns:p14="http://schemas.microsoft.com/office/powerpoint/2010/main" val="27704621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In the exam room @ the start</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fontScale="92500"/>
          </a:bodyPr>
          <a:lstStyle/>
          <a:p>
            <a:pPr marL="0" indent="0">
              <a:buNone/>
            </a:pPr>
            <a:r>
              <a:rPr lang="en-US" dirty="0"/>
              <a:t>Planning / Reading Time</a:t>
            </a:r>
          </a:p>
          <a:p>
            <a:r>
              <a:rPr lang="en-US" dirty="0"/>
              <a:t>15 minutes use it wisely</a:t>
            </a:r>
          </a:p>
          <a:p>
            <a:pPr marL="0" indent="0">
              <a:buNone/>
            </a:pPr>
            <a:r>
              <a:rPr lang="en-US" dirty="0"/>
              <a:t>What’s allowed?</a:t>
            </a:r>
          </a:p>
          <a:p>
            <a:r>
              <a:rPr lang="en-US" dirty="0"/>
              <a:t>Reading the exam paper</a:t>
            </a:r>
          </a:p>
          <a:p>
            <a:r>
              <a:rPr lang="en-US" dirty="0"/>
              <a:t>Make marks on the exam paper or scrap paper</a:t>
            </a:r>
          </a:p>
          <a:p>
            <a:r>
              <a:rPr lang="en-US" dirty="0"/>
              <a:t>Test all files can be accessed</a:t>
            </a:r>
          </a:p>
          <a:p>
            <a:r>
              <a:rPr lang="en-US" dirty="0"/>
              <a:t>Open and navigate through digital material</a:t>
            </a:r>
          </a:p>
          <a:p>
            <a:pPr marL="0" indent="0">
              <a:buNone/>
            </a:pPr>
            <a:r>
              <a:rPr lang="en-US" dirty="0"/>
              <a:t>What’s not allowed?</a:t>
            </a:r>
          </a:p>
          <a:p>
            <a:r>
              <a:rPr lang="en-US" dirty="0"/>
              <a:t>No calculators or typing</a:t>
            </a:r>
          </a:p>
        </p:txBody>
      </p:sp>
    </p:spTree>
    <p:extLst>
      <p:ext uri="{BB962C8B-B14F-4D97-AF65-F5344CB8AC3E}">
        <p14:creationId xmlns:p14="http://schemas.microsoft.com/office/powerpoint/2010/main" val="168311802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800" y="912365"/>
            <a:ext cx="7772400" cy="1381202"/>
          </a:xfrm>
        </p:spPr>
        <p:txBody>
          <a:bodyPr/>
          <a:lstStyle/>
          <a:p>
            <a:r>
              <a:rPr lang="en-AU" dirty="0"/>
              <a:t>In the exam room @ the start</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fontScale="92500"/>
          </a:bodyPr>
          <a:lstStyle/>
          <a:p>
            <a:pPr marL="0" indent="0">
              <a:buNone/>
            </a:pPr>
            <a:r>
              <a:rPr lang="en-US" dirty="0"/>
              <a:t>What’s a wise use of reading time</a:t>
            </a:r>
          </a:p>
          <a:p>
            <a:r>
              <a:rPr lang="en-US" dirty="0"/>
              <a:t>Read every question </a:t>
            </a:r>
          </a:p>
          <a:p>
            <a:r>
              <a:rPr lang="en-US" dirty="0"/>
              <a:t>Highlight important information in the background part</a:t>
            </a:r>
          </a:p>
          <a:p>
            <a:r>
              <a:rPr lang="en-US" dirty="0"/>
              <a:t>Highlight </a:t>
            </a:r>
            <a:r>
              <a:rPr lang="en-US" u="sng" dirty="0"/>
              <a:t>verbs</a:t>
            </a:r>
            <a:r>
              <a:rPr lang="en-US" dirty="0"/>
              <a:t> &amp; </a:t>
            </a:r>
            <a:r>
              <a:rPr lang="en-US" u="sng" dirty="0"/>
              <a:t>conjunctions</a:t>
            </a:r>
            <a:r>
              <a:rPr lang="en-US" dirty="0"/>
              <a:t> in the question </a:t>
            </a:r>
          </a:p>
          <a:p>
            <a:r>
              <a:rPr lang="en-US" dirty="0" err="1"/>
              <a:t>Prioritise</a:t>
            </a:r>
            <a:r>
              <a:rPr lang="en-US" dirty="0"/>
              <a:t> answering order</a:t>
            </a:r>
          </a:p>
          <a:p>
            <a:pPr lvl="1"/>
            <a:r>
              <a:rPr lang="en-US" dirty="0"/>
              <a:t>Spreadsheet first or last</a:t>
            </a:r>
          </a:p>
          <a:p>
            <a:pPr lvl="1"/>
            <a:r>
              <a:rPr lang="en-US" dirty="0"/>
              <a:t>What is most comfortable for you to answer first (work your way into the exam)</a:t>
            </a:r>
          </a:p>
          <a:p>
            <a:r>
              <a:rPr lang="en-US" dirty="0"/>
              <a:t>Allocate time </a:t>
            </a:r>
          </a:p>
          <a:p>
            <a:pPr marL="0" indent="0">
              <a:buNone/>
            </a:pPr>
            <a:endParaRPr lang="en-US" dirty="0"/>
          </a:p>
        </p:txBody>
      </p:sp>
    </p:spTree>
    <p:extLst>
      <p:ext uri="{BB962C8B-B14F-4D97-AF65-F5344CB8AC3E}">
        <p14:creationId xmlns:p14="http://schemas.microsoft.com/office/powerpoint/2010/main" val="286500421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799" y="912365"/>
            <a:ext cx="8180173" cy="1381202"/>
          </a:xfrm>
        </p:spPr>
        <p:txBody>
          <a:bodyPr/>
          <a:lstStyle/>
          <a:p>
            <a:r>
              <a:rPr lang="en-AU" dirty="0"/>
              <a:t>The exam – answering the question</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fontScale="92500"/>
          </a:bodyPr>
          <a:lstStyle/>
          <a:p>
            <a:r>
              <a:rPr lang="en-US" dirty="0"/>
              <a:t>Read twice – answer only once</a:t>
            </a:r>
          </a:p>
          <a:p>
            <a:r>
              <a:rPr lang="en-US" dirty="0"/>
              <a:t>Answer in required format (report, memo, email) and language</a:t>
            </a:r>
          </a:p>
          <a:p>
            <a:r>
              <a:rPr lang="en-US" dirty="0"/>
              <a:t>Answer all parts within a section – candidates often overlook an “and” “or” and answer </a:t>
            </a:r>
            <a:r>
              <a:rPr lang="en-US" u="sng" dirty="0"/>
              <a:t>only</a:t>
            </a:r>
            <a:r>
              <a:rPr lang="en-US" dirty="0"/>
              <a:t> one part of the </a:t>
            </a:r>
            <a:r>
              <a:rPr lang="en-US" dirty="0" err="1"/>
              <a:t>question</a:t>
            </a:r>
            <a:r>
              <a:rPr lang="en-US" dirty="0" err="1">
                <a:sym typeface="Wingdings" panose="05000000000000000000" pitchFamily="2" charset="2"/>
              </a:rPr>
              <a:t>Fail</a:t>
            </a:r>
            <a:endParaRPr lang="en-US" dirty="0"/>
          </a:p>
          <a:p>
            <a:r>
              <a:rPr lang="en-US" dirty="0"/>
              <a:t>Important points first</a:t>
            </a:r>
          </a:p>
          <a:p>
            <a:r>
              <a:rPr lang="en-US" dirty="0"/>
              <a:t>If question asks for two points then provide only two points – </a:t>
            </a:r>
            <a:r>
              <a:rPr lang="en-US" b="1" dirty="0"/>
              <a:t>the third point won’t get marked</a:t>
            </a:r>
          </a:p>
          <a:p>
            <a:pPr marL="0" indent="0">
              <a:buNone/>
            </a:pPr>
            <a:endParaRPr lang="en-US" dirty="0"/>
          </a:p>
        </p:txBody>
      </p:sp>
    </p:spTree>
    <p:extLst>
      <p:ext uri="{BB962C8B-B14F-4D97-AF65-F5344CB8AC3E}">
        <p14:creationId xmlns:p14="http://schemas.microsoft.com/office/powerpoint/2010/main" val="11938569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799" y="912365"/>
            <a:ext cx="8180173" cy="1381202"/>
          </a:xfrm>
        </p:spPr>
        <p:txBody>
          <a:bodyPr/>
          <a:lstStyle/>
          <a:p>
            <a:r>
              <a:rPr lang="en-AU" dirty="0"/>
              <a:t>The exam – answering the question</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r>
              <a:rPr lang="en-US" dirty="0"/>
              <a:t>If you can only think of three points and you think the examiner is looking for 5, move on and come back later – it is easier to pick up the first two points of another question than the last two you are stuck on</a:t>
            </a:r>
          </a:p>
          <a:p>
            <a:r>
              <a:rPr lang="en-US" dirty="0"/>
              <a:t>Avoid the shot gun approach – it counts against you in a borderline review</a:t>
            </a:r>
          </a:p>
          <a:p>
            <a:pPr marL="0" indent="0">
              <a:buNone/>
            </a:pPr>
            <a:r>
              <a:rPr lang="en-US" b="1" dirty="0"/>
              <a:t>Most of all</a:t>
            </a:r>
          </a:p>
          <a:p>
            <a:r>
              <a:rPr lang="en-US" dirty="0"/>
              <a:t>Be disciplined with time</a:t>
            </a:r>
          </a:p>
          <a:p>
            <a:pPr marL="0" indent="0">
              <a:buNone/>
            </a:pPr>
            <a:endParaRPr lang="en-US" dirty="0"/>
          </a:p>
        </p:txBody>
      </p:sp>
      <p:pic>
        <p:nvPicPr>
          <p:cNvPr id="4" name="Picture 3"/>
          <p:cNvPicPr>
            <a:picLocks noChangeAspect="1"/>
          </p:cNvPicPr>
          <p:nvPr/>
        </p:nvPicPr>
        <p:blipFill>
          <a:blip r:embed="rId2"/>
          <a:stretch>
            <a:fillRect/>
          </a:stretch>
        </p:blipFill>
        <p:spPr>
          <a:xfrm>
            <a:off x="5652120" y="5229200"/>
            <a:ext cx="2304256" cy="1512168"/>
          </a:xfrm>
          <a:prstGeom prst="rect">
            <a:avLst/>
          </a:prstGeom>
        </p:spPr>
      </p:pic>
    </p:spTree>
    <p:extLst>
      <p:ext uri="{BB962C8B-B14F-4D97-AF65-F5344CB8AC3E}">
        <p14:creationId xmlns:p14="http://schemas.microsoft.com/office/powerpoint/2010/main" val="208578111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799" y="912365"/>
            <a:ext cx="8180173" cy="1381202"/>
          </a:xfrm>
        </p:spPr>
        <p:txBody>
          <a:bodyPr/>
          <a:lstStyle/>
          <a:p>
            <a:r>
              <a:rPr lang="en-AU" dirty="0"/>
              <a:t>The exam – answering the question</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lnSpcReduction="10000"/>
          </a:bodyPr>
          <a:lstStyle/>
          <a:p>
            <a:pPr>
              <a:buNone/>
            </a:pPr>
            <a:r>
              <a:rPr lang="en-AU" dirty="0"/>
              <a:t>Utilise the computer</a:t>
            </a:r>
          </a:p>
          <a:p>
            <a:pPr lvl="1"/>
            <a:endParaRPr lang="en-AU" sz="2000" dirty="0"/>
          </a:p>
          <a:p>
            <a:pPr lvl="1"/>
            <a:endParaRPr lang="en-AU" sz="2000" dirty="0"/>
          </a:p>
          <a:p>
            <a:pPr lvl="1"/>
            <a:endParaRPr lang="en-AU" sz="2000" dirty="0"/>
          </a:p>
          <a:p>
            <a:pPr lvl="1"/>
            <a:endParaRPr lang="en-AU" sz="2000" dirty="0"/>
          </a:p>
          <a:p>
            <a:pPr lvl="1"/>
            <a:r>
              <a:rPr lang="en-AU" sz="2000" dirty="0"/>
              <a:t>Use the Header to put reminders into</a:t>
            </a:r>
          </a:p>
          <a:p>
            <a:pPr lvl="1"/>
            <a:r>
              <a:rPr lang="en-AU" sz="2000" dirty="0"/>
              <a:t>Plan your answer by jotting down bullet points for each section</a:t>
            </a:r>
          </a:p>
          <a:p>
            <a:pPr lvl="1"/>
            <a:r>
              <a:rPr lang="en-AU" sz="2000" dirty="0"/>
              <a:t>If running out of time you have key points documented (</a:t>
            </a:r>
            <a:r>
              <a:rPr lang="en-AU" sz="2000" b="1" dirty="0"/>
              <a:t>examiners never want to see a blank section</a:t>
            </a:r>
            <a:r>
              <a:rPr lang="en-AU" sz="2000" dirty="0"/>
              <a:t>)</a:t>
            </a:r>
          </a:p>
          <a:p>
            <a:pPr lvl="1"/>
            <a:r>
              <a:rPr lang="en-AU" sz="2000" dirty="0"/>
              <a:t>If not running out of time can structure your answer then around the bullet points </a:t>
            </a:r>
            <a:r>
              <a:rPr lang="en-AU" sz="2000" dirty="0">
                <a:sym typeface="Wingdings" pitchFamily="2" charset="2"/>
              </a:rPr>
              <a:t></a:t>
            </a:r>
            <a:r>
              <a:rPr lang="en-AU" sz="2000" dirty="0"/>
              <a:t> fill in detail and tick of your bullet points</a:t>
            </a:r>
          </a:p>
          <a:p>
            <a:pPr lvl="1"/>
            <a:endParaRPr lang="en-AU" sz="1500" dirty="0"/>
          </a:p>
          <a:p>
            <a:pPr marL="0" indent="0">
              <a:buNone/>
            </a:pPr>
            <a:endParaRPr lang="en-US" dirty="0"/>
          </a:p>
          <a:p>
            <a:pPr marL="0" indent="0">
              <a:buNone/>
            </a:pPr>
            <a:endParaRPr lang="en-US" dirty="0"/>
          </a:p>
        </p:txBody>
      </p:sp>
      <p:pic>
        <p:nvPicPr>
          <p:cNvPr id="4" name="Picture 3"/>
          <p:cNvPicPr>
            <a:picLocks noChangeAspect="1"/>
          </p:cNvPicPr>
          <p:nvPr/>
        </p:nvPicPr>
        <p:blipFill>
          <a:blip r:embed="rId2"/>
          <a:stretch>
            <a:fillRect/>
          </a:stretch>
        </p:blipFill>
        <p:spPr>
          <a:xfrm>
            <a:off x="2267744" y="2564905"/>
            <a:ext cx="4536504" cy="1152128"/>
          </a:xfrm>
          <a:prstGeom prst="rect">
            <a:avLst/>
          </a:prstGeom>
        </p:spPr>
      </p:pic>
    </p:spTree>
    <p:extLst>
      <p:ext uri="{BB962C8B-B14F-4D97-AF65-F5344CB8AC3E}">
        <p14:creationId xmlns:p14="http://schemas.microsoft.com/office/powerpoint/2010/main" val="199731021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83E1D-FD96-4569-9361-84BDA06C18BE}"/>
              </a:ext>
            </a:extLst>
          </p:cNvPr>
          <p:cNvSpPr>
            <a:spLocks noGrp="1"/>
          </p:cNvSpPr>
          <p:nvPr>
            <p:ph type="title"/>
          </p:nvPr>
        </p:nvSpPr>
        <p:spPr>
          <a:xfrm>
            <a:off x="685799" y="912365"/>
            <a:ext cx="8180173" cy="1381202"/>
          </a:xfrm>
        </p:spPr>
        <p:txBody>
          <a:bodyPr/>
          <a:lstStyle/>
          <a:p>
            <a:r>
              <a:rPr lang="en-AU" dirty="0"/>
              <a:t>The exam – answering the question</a:t>
            </a:r>
          </a:p>
        </p:txBody>
      </p:sp>
      <p:sp>
        <p:nvSpPr>
          <p:cNvPr id="3" name="Content Placeholder 2">
            <a:extLst>
              <a:ext uri="{FF2B5EF4-FFF2-40B4-BE49-F238E27FC236}">
                <a16:creationId xmlns:a16="http://schemas.microsoft.com/office/drawing/2014/main" id="{5F0C16B7-9E69-4AAA-B20B-07105D817623}"/>
              </a:ext>
            </a:extLst>
          </p:cNvPr>
          <p:cNvSpPr>
            <a:spLocks noGrp="1"/>
          </p:cNvSpPr>
          <p:nvPr>
            <p:ph idx="1"/>
          </p:nvPr>
        </p:nvSpPr>
        <p:spPr>
          <a:xfrm>
            <a:off x="628649" y="2076475"/>
            <a:ext cx="8237324" cy="4592885"/>
          </a:xfrm>
        </p:spPr>
        <p:txBody>
          <a:bodyPr>
            <a:normAutofit/>
          </a:bodyPr>
          <a:lstStyle/>
          <a:p>
            <a:pPr marL="0" indent="0">
              <a:buNone/>
            </a:pPr>
            <a:r>
              <a:rPr lang="en-US" dirty="0"/>
              <a:t>The spreadsheet question</a:t>
            </a:r>
          </a:p>
          <a:p>
            <a:pPr lvl="1"/>
            <a:r>
              <a:rPr lang="en-AU" sz="2000" dirty="0"/>
              <a:t>No-one produces a perfect answer </a:t>
            </a:r>
          </a:p>
          <a:p>
            <a:pPr lvl="1"/>
            <a:r>
              <a:rPr lang="en-AU" sz="2000" dirty="0"/>
              <a:t>Step by step with clear structure means less chance of unintended errors</a:t>
            </a:r>
          </a:p>
          <a:p>
            <a:pPr lvl="1"/>
            <a:r>
              <a:rPr lang="en-AU" sz="2000" dirty="0"/>
              <a:t>Headings of required columns normally provided</a:t>
            </a:r>
          </a:p>
          <a:p>
            <a:pPr lvl="1"/>
            <a:r>
              <a:rPr lang="en-AU" sz="2000" dirty="0"/>
              <a:t>Think about copying  sheet for other parts (hints provided)</a:t>
            </a:r>
          </a:p>
          <a:p>
            <a:pPr marL="0" indent="0">
              <a:buNone/>
            </a:pPr>
            <a:r>
              <a:rPr lang="en-AU" dirty="0"/>
              <a:t>Reasonableness Checks</a:t>
            </a:r>
          </a:p>
          <a:p>
            <a:pPr lvl="1"/>
            <a:r>
              <a:rPr lang="en-AU" sz="2000" dirty="0"/>
              <a:t>If an answer doesn’t look reasonable say so </a:t>
            </a:r>
            <a:r>
              <a:rPr lang="en-AU" sz="2000" dirty="0">
                <a:sym typeface="Wingdings" pitchFamily="2" charset="2"/>
              </a:rPr>
              <a:t> important in a borderline situation</a:t>
            </a:r>
            <a:endParaRPr lang="en-AU" sz="2000" dirty="0"/>
          </a:p>
          <a:p>
            <a:pPr lvl="1"/>
            <a:r>
              <a:rPr lang="en-US" sz="2000" b="1" dirty="0"/>
              <a:t>Examiners want to know whether you can recognize what is reasonable or not</a:t>
            </a:r>
            <a:endParaRPr lang="en-AU" sz="1500" b="1"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8510593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Miscellaneous Exam Tips</a:t>
            </a:r>
            <a:endParaRPr lang="en-AU" dirty="0"/>
          </a:p>
        </p:txBody>
      </p:sp>
      <p:graphicFrame>
        <p:nvGraphicFramePr>
          <p:cNvPr id="4" name="Content Placeholder 3"/>
          <p:cNvGraphicFramePr>
            <a:graphicFrameLocks noGrp="1"/>
          </p:cNvGraphicFramePr>
          <p:nvPr>
            <p:ph idx="1"/>
          </p:nvPr>
        </p:nvGraphicFramePr>
        <p:xfrm>
          <a:off x="628650" y="2226469"/>
          <a:ext cx="7886700" cy="3823309"/>
        </p:xfrm>
        <a:graphic>
          <a:graphicData uri="http://schemas.openxmlformats.org/drawingml/2006/table">
            <a:tbl>
              <a:tblPr firstRow="1" bandRow="1">
                <a:tableStyleId>{5C22544A-7EE6-4342-B048-85BDC9FD1C3A}</a:tableStyleId>
              </a:tblPr>
              <a:tblGrid>
                <a:gridCol w="3943350">
                  <a:extLst>
                    <a:ext uri="{9D8B030D-6E8A-4147-A177-3AD203B41FA5}">
                      <a16:colId xmlns:a16="http://schemas.microsoft.com/office/drawing/2014/main" val="20000"/>
                    </a:ext>
                  </a:extLst>
                </a:gridCol>
                <a:gridCol w="3943350">
                  <a:extLst>
                    <a:ext uri="{9D8B030D-6E8A-4147-A177-3AD203B41FA5}">
                      <a16:colId xmlns:a16="http://schemas.microsoft.com/office/drawing/2014/main" val="20001"/>
                    </a:ext>
                  </a:extLst>
                </a:gridCol>
              </a:tblGrid>
              <a:tr h="325729">
                <a:tc>
                  <a:txBody>
                    <a:bodyPr/>
                    <a:lstStyle/>
                    <a:p>
                      <a:r>
                        <a:rPr lang="en-US" sz="1400" dirty="0">
                          <a:latin typeface="Century Gothic" panose="020B0502020202020204" pitchFamily="34" charset="0"/>
                        </a:rPr>
                        <a:t>Exam Tips</a:t>
                      </a:r>
                      <a:endParaRPr lang="en-AU" sz="1400" dirty="0">
                        <a:latin typeface="Century Gothic" panose="020B0502020202020204" pitchFamily="34" charset="0"/>
                      </a:endParaRPr>
                    </a:p>
                  </a:txBody>
                  <a:tcPr marL="68580" marR="68580" marT="34290" marB="3429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a:latin typeface="Century Gothic" panose="020B0502020202020204" pitchFamily="34" charset="0"/>
                        </a:rPr>
                        <a:t>Exam Tips</a:t>
                      </a:r>
                      <a:endParaRPr lang="en-AU" sz="1400" dirty="0">
                        <a:latin typeface="Century Gothic" panose="020B0502020202020204" pitchFamily="34" charset="0"/>
                      </a:endParaRPr>
                    </a:p>
                  </a:txBody>
                  <a:tcPr marL="68580" marR="68580" marT="34290" marB="34290"/>
                </a:tc>
                <a:extLst>
                  <a:ext uri="{0D108BD9-81ED-4DB2-BD59-A6C34878D82A}">
                    <a16:rowId xmlns:a16="http://schemas.microsoft.com/office/drawing/2014/main" val="10000"/>
                  </a:ext>
                </a:extLst>
              </a:tr>
              <a:tr h="1311718">
                <a:tc>
                  <a:txBody>
                    <a:bodyPr/>
                    <a:lstStyle/>
                    <a:p>
                      <a:pPr marL="285750" marR="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AU" sz="1800" kern="1200" dirty="0">
                          <a:solidFill>
                            <a:schemeClr val="dk1"/>
                          </a:solidFill>
                          <a:latin typeface="Century Gothic" panose="020B0502020202020204" pitchFamily="34" charset="0"/>
                          <a:ea typeface="+mn-ea"/>
                          <a:cs typeface="+mn-cs"/>
                        </a:rPr>
                        <a:t>Highlight all interesting information in the question and make sure they are addressed in the answer. This can be helpful in keeping the response relevant to the situation.</a:t>
                      </a:r>
                    </a:p>
                  </a:txBody>
                  <a:tcPr marL="68580" marR="68580" marT="34290" marB="34290"/>
                </a:tc>
                <a:tc>
                  <a:txBody>
                    <a:bodyPr/>
                    <a:lstStyle/>
                    <a:p>
                      <a:pPr marL="285750" marR="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AU" sz="1800" kern="1200" dirty="0">
                          <a:solidFill>
                            <a:schemeClr val="dk1"/>
                          </a:solidFill>
                          <a:latin typeface="Century Gothic" panose="020B0502020202020204" pitchFamily="34" charset="0"/>
                          <a:ea typeface="+mn-ea"/>
                          <a:cs typeface="+mn-cs"/>
                        </a:rPr>
                        <a:t>Make sure you understand the materials before walking into the exam, as there is not much time for you to think/ ponder during exam. Focus on keywords as this will help to score marks.</a:t>
                      </a:r>
                      <a:endParaRPr lang="en-AU" sz="1800" dirty="0">
                        <a:latin typeface="Century Gothic" panose="020B0502020202020204" pitchFamily="34" charset="0"/>
                      </a:endParaRPr>
                    </a:p>
                  </a:txBody>
                  <a:tcPr marL="68580" marR="68580" marT="34290" marB="34290"/>
                </a:tc>
                <a:extLst>
                  <a:ext uri="{0D108BD9-81ED-4DB2-BD59-A6C34878D82A}">
                    <a16:rowId xmlns:a16="http://schemas.microsoft.com/office/drawing/2014/main" val="10001"/>
                  </a:ext>
                </a:extLst>
              </a:tr>
              <a:tr h="572226">
                <a:tc>
                  <a:txBody>
                    <a:bodyPr/>
                    <a:lstStyle/>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AU" sz="1800" kern="1200" dirty="0">
                          <a:solidFill>
                            <a:schemeClr val="dk1"/>
                          </a:solidFill>
                          <a:latin typeface="Century Gothic" panose="020B0502020202020204" pitchFamily="34" charset="0"/>
                          <a:ea typeface="+mn-ea"/>
                          <a:cs typeface="+mn-cs"/>
                        </a:rPr>
                        <a:t>Include points about tax and reinsurance to get a few more marks.</a:t>
                      </a:r>
                      <a:r>
                        <a:rPr lang="en-AU" sz="1800" kern="1200" dirty="0">
                          <a:solidFill>
                            <a:schemeClr val="dk1"/>
                          </a:solidFill>
                          <a:effectLst/>
                          <a:latin typeface="Century Gothic" panose="020B0502020202020204" pitchFamily="34" charset="0"/>
                          <a:ea typeface="+mn-ea"/>
                          <a:cs typeface="+mn-cs"/>
                        </a:rPr>
                        <a:t> </a:t>
                      </a:r>
                    </a:p>
                  </a:txBody>
                  <a:tcPr marL="68580" marR="68580" marT="34290" marB="34290"/>
                </a:tc>
                <a:tc>
                  <a:txBody>
                    <a:bodyPr/>
                    <a:lstStyle/>
                    <a:p>
                      <a:pPr marL="285750" marR="0" lvl="0" indent="-2857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sz="1800" kern="1200" dirty="0">
                          <a:solidFill>
                            <a:schemeClr val="dk1"/>
                          </a:solidFill>
                          <a:latin typeface="Century Gothic" panose="020B0502020202020204" pitchFamily="34" charset="0"/>
                          <a:ea typeface="+mn-ea"/>
                          <a:cs typeface="+mn-cs"/>
                        </a:rPr>
                        <a:t>Your aim is to pass the exam, not to be an expert in all facets of the course.</a:t>
                      </a:r>
                      <a:endParaRPr lang="en-AU" sz="1800" dirty="0">
                        <a:latin typeface="Century Gothic" panose="020B0502020202020204" pitchFamily="34" charset="0"/>
                      </a:endParaRPr>
                    </a:p>
                  </a:txBody>
                  <a:tcPr marL="68580" marR="68580" marT="34290" marB="34290"/>
                </a:tc>
                <a:extLst>
                  <a:ext uri="{0D108BD9-81ED-4DB2-BD59-A6C34878D82A}">
                    <a16:rowId xmlns:a16="http://schemas.microsoft.com/office/drawing/2014/main" val="10002"/>
                  </a:ext>
                </a:extLst>
              </a:tr>
              <a:tr h="572226">
                <a:tc>
                  <a:txBody>
                    <a:bodyPr/>
                    <a:lstStyle/>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Don’t get stuck on questions.</a:t>
                      </a:r>
                    </a:p>
                  </a:txBody>
                  <a:tcPr marL="68580" marR="68580" marT="34290" marB="34290"/>
                </a:tc>
                <a:tc>
                  <a:txBody>
                    <a:bodyPr/>
                    <a:lstStyle/>
                    <a:p>
                      <a:pPr marL="285750" marR="0" lvl="0" indent="-2857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AU" sz="1800" kern="1200" dirty="0">
                          <a:solidFill>
                            <a:schemeClr val="dk1"/>
                          </a:solidFill>
                          <a:latin typeface="Century Gothic" panose="020B0502020202020204" pitchFamily="34" charset="0"/>
                          <a:ea typeface="+mn-ea"/>
                          <a:cs typeface="+mn-cs"/>
                        </a:rPr>
                        <a:t>Do the easiest questions first to build up confidence. </a:t>
                      </a:r>
                      <a:endParaRPr lang="en-AU" sz="1800" dirty="0">
                        <a:latin typeface="Century Gothic" panose="020B0502020202020204" pitchFamily="34" charset="0"/>
                      </a:endParaRPr>
                    </a:p>
                  </a:txBody>
                  <a:tcPr marL="68580" marR="68580" marT="34290" marB="34290"/>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672006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580F7-0B9C-46CC-8EF8-5CACA96A7937}"/>
              </a:ext>
            </a:extLst>
          </p:cNvPr>
          <p:cNvSpPr>
            <a:spLocks noGrp="1"/>
          </p:cNvSpPr>
          <p:nvPr>
            <p:ph type="title"/>
          </p:nvPr>
        </p:nvSpPr>
        <p:spPr>
          <a:xfrm>
            <a:off x="1835696" y="0"/>
            <a:ext cx="7772400" cy="1143000"/>
          </a:xfrm>
        </p:spPr>
        <p:txBody>
          <a:bodyPr/>
          <a:lstStyle/>
          <a:p>
            <a:r>
              <a:rPr lang="en-AU" b="1" dirty="0">
                <a:solidFill>
                  <a:schemeClr val="tx1"/>
                </a:solidFill>
              </a:rPr>
              <a:t>Mentor  / Employer Support</a:t>
            </a:r>
          </a:p>
        </p:txBody>
      </p:sp>
      <p:sp>
        <p:nvSpPr>
          <p:cNvPr id="3" name="Content Placeholder 2">
            <a:extLst>
              <a:ext uri="{FF2B5EF4-FFF2-40B4-BE49-F238E27FC236}">
                <a16:creationId xmlns:a16="http://schemas.microsoft.com/office/drawing/2014/main" id="{54609DDB-52B2-464D-8A94-DB13736C25E5}"/>
              </a:ext>
            </a:extLst>
          </p:cNvPr>
          <p:cNvSpPr>
            <a:spLocks noGrp="1"/>
          </p:cNvSpPr>
          <p:nvPr>
            <p:ph idx="1"/>
          </p:nvPr>
        </p:nvSpPr>
        <p:spPr>
          <a:xfrm>
            <a:off x="685800" y="1556792"/>
            <a:ext cx="7772400" cy="4608512"/>
          </a:xfrm>
        </p:spPr>
        <p:txBody>
          <a:bodyPr>
            <a:normAutofit fontScale="85000" lnSpcReduction="10000"/>
          </a:bodyPr>
          <a:lstStyle/>
          <a:p>
            <a:r>
              <a:rPr lang="en-AU"/>
              <a:t>If you </a:t>
            </a:r>
            <a:r>
              <a:rPr lang="en-AU" dirty="0"/>
              <a:t>have previously attempted this course chances are that you are not getting as much study leave from your employer.</a:t>
            </a:r>
          </a:p>
          <a:p>
            <a:endParaRPr lang="en-AU" dirty="0"/>
          </a:p>
          <a:p>
            <a:r>
              <a:rPr lang="en-AU" dirty="0"/>
              <a:t>Qualified actuaries in your organisation have been through the exams and are generally happy to support and assist you in your study.</a:t>
            </a:r>
          </a:p>
          <a:p>
            <a:endParaRPr lang="en-AU" dirty="0"/>
          </a:p>
          <a:p>
            <a:r>
              <a:rPr lang="en-AU" dirty="0"/>
              <a:t>Selecting a mentor – what to look for:</a:t>
            </a:r>
          </a:p>
          <a:p>
            <a:pPr lvl="1">
              <a:spcBef>
                <a:spcPts val="600"/>
              </a:spcBef>
            </a:pPr>
            <a:r>
              <a:rPr lang="en-AU" sz="2100" dirty="0"/>
              <a:t>What did you do poorly in your past exam(s)</a:t>
            </a:r>
          </a:p>
          <a:p>
            <a:pPr lvl="1">
              <a:spcBef>
                <a:spcPts val="600"/>
              </a:spcBef>
            </a:pPr>
            <a:r>
              <a:rPr lang="en-AU" sz="2100" dirty="0"/>
              <a:t>What needs the most work</a:t>
            </a:r>
          </a:p>
          <a:p>
            <a:pPr lvl="1">
              <a:spcBef>
                <a:spcPts val="600"/>
              </a:spcBef>
            </a:pPr>
            <a:r>
              <a:rPr lang="en-AU" sz="2100" dirty="0"/>
              <a:t>What works best for both of you – set a plan, agree the ground rules, take responsibility</a:t>
            </a:r>
          </a:p>
          <a:p>
            <a:pPr lvl="1"/>
            <a:endParaRPr lang="en-AU" dirty="0"/>
          </a:p>
        </p:txBody>
      </p:sp>
    </p:spTree>
    <p:extLst>
      <p:ext uri="{BB962C8B-B14F-4D97-AF65-F5344CB8AC3E}">
        <p14:creationId xmlns:p14="http://schemas.microsoft.com/office/powerpoint/2010/main" val="414478162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Miscellaneous Exam Tips</a:t>
            </a:r>
            <a:endParaRPr lang="en-AU" dirty="0"/>
          </a:p>
        </p:txBody>
      </p:sp>
      <p:graphicFrame>
        <p:nvGraphicFramePr>
          <p:cNvPr id="4" name="Content Placeholder 3"/>
          <p:cNvGraphicFramePr>
            <a:graphicFrameLocks noGrp="1"/>
          </p:cNvGraphicFramePr>
          <p:nvPr>
            <p:ph idx="1"/>
          </p:nvPr>
        </p:nvGraphicFramePr>
        <p:xfrm>
          <a:off x="628650" y="2226469"/>
          <a:ext cx="7886700" cy="3746551"/>
        </p:xfrm>
        <a:graphic>
          <a:graphicData uri="http://schemas.openxmlformats.org/drawingml/2006/table">
            <a:tbl>
              <a:tblPr firstRow="1" bandRow="1">
                <a:tableStyleId>{5C22544A-7EE6-4342-B048-85BDC9FD1C3A}</a:tableStyleId>
              </a:tblPr>
              <a:tblGrid>
                <a:gridCol w="3943350">
                  <a:extLst>
                    <a:ext uri="{9D8B030D-6E8A-4147-A177-3AD203B41FA5}">
                      <a16:colId xmlns:a16="http://schemas.microsoft.com/office/drawing/2014/main" val="20000"/>
                    </a:ext>
                  </a:extLst>
                </a:gridCol>
                <a:gridCol w="3943350">
                  <a:extLst>
                    <a:ext uri="{9D8B030D-6E8A-4147-A177-3AD203B41FA5}">
                      <a16:colId xmlns:a16="http://schemas.microsoft.com/office/drawing/2014/main" val="20001"/>
                    </a:ext>
                  </a:extLst>
                </a:gridCol>
              </a:tblGrid>
              <a:tr h="308930">
                <a:tc>
                  <a:txBody>
                    <a:bodyPr/>
                    <a:lstStyle/>
                    <a:p>
                      <a:r>
                        <a:rPr lang="en-US" sz="1400" dirty="0">
                          <a:latin typeface="Century Gothic" panose="020B0502020202020204" pitchFamily="34" charset="0"/>
                        </a:rPr>
                        <a:t>Exam Tips</a:t>
                      </a:r>
                      <a:endParaRPr lang="en-AU" sz="1400" dirty="0">
                        <a:latin typeface="Century Gothic" panose="020B0502020202020204" pitchFamily="34" charset="0"/>
                      </a:endParaRPr>
                    </a:p>
                  </a:txBody>
                  <a:tcPr marL="68580" marR="68580" marT="34290" marB="34290"/>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a:latin typeface="Century Gothic" panose="020B0502020202020204" pitchFamily="34" charset="0"/>
                        </a:rPr>
                        <a:t>Exam Tips</a:t>
                      </a:r>
                      <a:endParaRPr lang="en-AU" sz="1400" dirty="0">
                        <a:latin typeface="Century Gothic" panose="020B0502020202020204" pitchFamily="34" charset="0"/>
                      </a:endParaRPr>
                    </a:p>
                  </a:txBody>
                  <a:tcPr marL="68580" marR="68580" marT="34290" marB="34290"/>
                </a:tc>
                <a:extLst>
                  <a:ext uri="{0D108BD9-81ED-4DB2-BD59-A6C34878D82A}">
                    <a16:rowId xmlns:a16="http://schemas.microsoft.com/office/drawing/2014/main" val="10000"/>
                  </a:ext>
                </a:extLst>
              </a:tr>
              <a:tr h="831581">
                <a:tc>
                  <a:txBody>
                    <a:bodyPr/>
                    <a:lstStyle/>
                    <a:p>
                      <a:pPr marL="285750" marR="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Read the question twice, answer it once.</a:t>
                      </a:r>
                      <a:endParaRPr lang="en-AU" sz="1800" kern="1200" dirty="0">
                        <a:solidFill>
                          <a:schemeClr val="dk1"/>
                        </a:solidFill>
                        <a:latin typeface="Century Gothic" panose="020B0502020202020204" pitchFamily="34" charset="0"/>
                        <a:ea typeface="+mn-ea"/>
                        <a:cs typeface="+mn-cs"/>
                      </a:endParaRPr>
                    </a:p>
                  </a:txBody>
                  <a:tcPr marL="68580" marR="68580" marT="34290" marB="34290"/>
                </a:tc>
                <a:tc>
                  <a:txBody>
                    <a:bodyPr/>
                    <a:lstStyle/>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Read the question and be clear on what it is asking of you.</a:t>
                      </a:r>
                      <a:endParaRPr lang="en-AU" sz="1800" kern="1200" dirty="0">
                        <a:solidFill>
                          <a:schemeClr val="dk1"/>
                        </a:solidFill>
                        <a:latin typeface="Century Gothic" panose="020B0502020202020204" pitchFamily="34" charset="0"/>
                        <a:ea typeface="+mn-ea"/>
                        <a:cs typeface="+mn-cs"/>
                      </a:endParaRPr>
                    </a:p>
                  </a:txBody>
                  <a:tcPr marL="68580" marR="68580" marT="34290" marB="34290"/>
                </a:tc>
                <a:extLst>
                  <a:ext uri="{0D108BD9-81ED-4DB2-BD59-A6C34878D82A}">
                    <a16:rowId xmlns:a16="http://schemas.microsoft.com/office/drawing/2014/main" val="10001"/>
                  </a:ext>
                </a:extLst>
              </a:tr>
              <a:tr h="845559">
                <a:tc>
                  <a:txBody>
                    <a:bodyPr/>
                    <a:lstStyle/>
                    <a:p>
                      <a:pPr marL="285750" marR="0" lvl="0" indent="-28575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Remember to have a banana and a red bull before the exam! </a:t>
                      </a:r>
                    </a:p>
                  </a:txBody>
                  <a:tcPr marL="68580" marR="68580" marT="34290" marB="34290"/>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Pay attention to keywords/”flags” in questions.</a:t>
                      </a:r>
                    </a:p>
                  </a:txBody>
                  <a:tcPr marL="68580" marR="68580" marT="34290" marB="34290"/>
                </a:tc>
                <a:extLst>
                  <a:ext uri="{0D108BD9-81ED-4DB2-BD59-A6C34878D82A}">
                    <a16:rowId xmlns:a16="http://schemas.microsoft.com/office/drawing/2014/main" val="10002"/>
                  </a:ext>
                </a:extLst>
              </a:tr>
              <a:tr h="1626075">
                <a:tc>
                  <a:txBody>
                    <a:bodyPr/>
                    <a:lstStyle/>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Time management is always important, I recommend to do any past papers/questions in timed conditions.</a:t>
                      </a:r>
                    </a:p>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endParaRPr lang="en-AU" sz="1800" kern="1200" dirty="0">
                        <a:solidFill>
                          <a:schemeClr val="dk1"/>
                        </a:solidFill>
                        <a:effectLst/>
                        <a:latin typeface="Century Gothic" panose="020B0502020202020204" pitchFamily="34" charset="0"/>
                        <a:ea typeface="+mn-ea"/>
                        <a:cs typeface="+mn-cs"/>
                      </a:endParaRPr>
                    </a:p>
                  </a:txBody>
                  <a:tcPr marL="68580" marR="68580" marT="34290" marB="34290"/>
                </a:tc>
                <a:tc>
                  <a:txBody>
                    <a:bodyPr/>
                    <a:lstStyle/>
                    <a:p>
                      <a:pPr marL="285750" marR="0" lvl="0" indent="-2857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Aim to get (at least) 60% - 70% for each question rather than 100%, i.e. grab as many points as you can across multiple questions, rather than focusing to perfect one question.</a:t>
                      </a:r>
                      <a:endParaRPr lang="en-AU" sz="1800" dirty="0">
                        <a:latin typeface="Century Gothic" panose="020B0502020202020204" pitchFamily="34" charset="0"/>
                      </a:endParaRPr>
                    </a:p>
                  </a:txBody>
                  <a:tcPr marL="68580" marR="68580" marT="34290" marB="34290"/>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0980907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Miscellaneous Exam Tips</a:t>
            </a:r>
            <a:endParaRPr lang="en-AU" dirty="0"/>
          </a:p>
        </p:txBody>
      </p:sp>
      <p:graphicFrame>
        <p:nvGraphicFramePr>
          <p:cNvPr id="4" name="Content Placeholder 3"/>
          <p:cNvGraphicFramePr>
            <a:graphicFrameLocks noGrp="1"/>
          </p:cNvGraphicFramePr>
          <p:nvPr>
            <p:ph idx="1"/>
          </p:nvPr>
        </p:nvGraphicFramePr>
        <p:xfrm>
          <a:off x="628650" y="2226469"/>
          <a:ext cx="7886700" cy="3480409"/>
        </p:xfrm>
        <a:graphic>
          <a:graphicData uri="http://schemas.openxmlformats.org/drawingml/2006/table">
            <a:tbl>
              <a:tblPr firstRow="1" bandRow="1">
                <a:tableStyleId>{5C22544A-7EE6-4342-B048-85BDC9FD1C3A}</a:tableStyleId>
              </a:tblPr>
              <a:tblGrid>
                <a:gridCol w="3943350">
                  <a:extLst>
                    <a:ext uri="{9D8B030D-6E8A-4147-A177-3AD203B41FA5}">
                      <a16:colId xmlns:a16="http://schemas.microsoft.com/office/drawing/2014/main" val="20000"/>
                    </a:ext>
                  </a:extLst>
                </a:gridCol>
                <a:gridCol w="3943350">
                  <a:extLst>
                    <a:ext uri="{9D8B030D-6E8A-4147-A177-3AD203B41FA5}">
                      <a16:colId xmlns:a16="http://schemas.microsoft.com/office/drawing/2014/main" val="20001"/>
                    </a:ext>
                  </a:extLst>
                </a:gridCol>
              </a:tblGrid>
              <a:tr h="325729">
                <a:tc>
                  <a:txBody>
                    <a:bodyPr/>
                    <a:lstStyle/>
                    <a:p>
                      <a:r>
                        <a:rPr lang="en-US" sz="1400" dirty="0">
                          <a:latin typeface="Century Gothic" panose="020B0502020202020204" pitchFamily="34" charset="0"/>
                        </a:rPr>
                        <a:t>Exam Tips</a:t>
                      </a:r>
                      <a:endParaRPr lang="en-AU" sz="1400" dirty="0">
                        <a:latin typeface="Century Gothic" panose="020B0502020202020204" pitchFamily="34" charset="0"/>
                      </a:endParaRPr>
                    </a:p>
                  </a:txBody>
                  <a:tcPr marL="68580" marR="68580" marT="34290" marB="34290"/>
                </a:tc>
                <a:tc>
                  <a:txBody>
                    <a:bodyPr/>
                    <a:lstStyle/>
                    <a:p>
                      <a:r>
                        <a:rPr lang="en-US" sz="1400" dirty="0">
                          <a:latin typeface="Century Gothic" panose="020B0502020202020204" pitchFamily="34" charset="0"/>
                        </a:rPr>
                        <a:t>Exam Tips</a:t>
                      </a:r>
                      <a:endParaRPr lang="en-AU" sz="1400" dirty="0">
                        <a:latin typeface="Century Gothic" panose="020B0502020202020204" pitchFamily="34" charset="0"/>
                      </a:endParaRPr>
                    </a:p>
                  </a:txBody>
                  <a:tcPr marL="68580" marR="68580" marT="34290" marB="34290"/>
                </a:tc>
                <a:extLst>
                  <a:ext uri="{0D108BD9-81ED-4DB2-BD59-A6C34878D82A}">
                    <a16:rowId xmlns:a16="http://schemas.microsoft.com/office/drawing/2014/main" val="10000"/>
                  </a:ext>
                </a:extLst>
              </a:tr>
              <a:tr h="1020818">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If a question is worth 5 marks, assume 1 mark per point and therefore include 5 points. </a:t>
                      </a:r>
                    </a:p>
                  </a:txBody>
                  <a:tcPr marL="68580" marR="68580" marT="34290" marB="34290"/>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Time management. Plan you time and move on to the next question if you get stuck. It’s much easier to get the first few marks of a question than the last few. </a:t>
                      </a:r>
                    </a:p>
                  </a:txBody>
                  <a:tcPr marL="68580" marR="68580" marT="34290" marB="34290"/>
                </a:tc>
                <a:extLst>
                  <a:ext uri="{0D108BD9-81ED-4DB2-BD59-A6C34878D82A}">
                    <a16:rowId xmlns:a16="http://schemas.microsoft.com/office/drawing/2014/main" val="10001"/>
                  </a:ext>
                </a:extLst>
              </a:tr>
              <a:tr h="1008112">
                <a:tc>
                  <a:txBody>
                    <a:bodyPr/>
                    <a:lstStyle/>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Don’t forget the easy marks for clearly answering the easy parts of the question, this may mean stating the obvious.</a:t>
                      </a:r>
                    </a:p>
                  </a:txBody>
                  <a:tcPr marL="68580" marR="68580" marT="34290" marB="34290"/>
                </a:tc>
                <a:tc>
                  <a:txBody>
                    <a:bodyPr/>
                    <a:lstStyle/>
                    <a:p>
                      <a:pPr marL="285750" marR="0" lvl="0" indent="-2857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Always comment on your answers for reasonableness (especially if it looks unreasonable) and make clear the logic behind the thinking.</a:t>
                      </a:r>
                      <a:endParaRPr lang="en-AU" sz="1800" dirty="0">
                        <a:latin typeface="Century Gothic" panose="020B0502020202020204" pitchFamily="34" charset="0"/>
                      </a:endParaRPr>
                    </a:p>
                  </a:txBody>
                  <a:tcPr marL="68580" marR="68580" marT="34290" marB="3429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1593152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Miscellaneous Exam Tips</a:t>
            </a:r>
            <a:endParaRPr lang="en-AU" dirty="0"/>
          </a:p>
        </p:txBody>
      </p:sp>
      <p:graphicFrame>
        <p:nvGraphicFramePr>
          <p:cNvPr id="4" name="Content Placeholder 3"/>
          <p:cNvGraphicFramePr>
            <a:graphicFrameLocks noGrp="1"/>
          </p:cNvGraphicFramePr>
          <p:nvPr>
            <p:ph idx="1"/>
          </p:nvPr>
        </p:nvGraphicFramePr>
        <p:xfrm>
          <a:off x="628650" y="2226469"/>
          <a:ext cx="7886700" cy="4312968"/>
        </p:xfrm>
        <a:graphic>
          <a:graphicData uri="http://schemas.openxmlformats.org/drawingml/2006/table">
            <a:tbl>
              <a:tblPr firstRow="1" bandRow="1">
                <a:tableStyleId>{5C22544A-7EE6-4342-B048-85BDC9FD1C3A}</a:tableStyleId>
              </a:tblPr>
              <a:tblGrid>
                <a:gridCol w="3943350">
                  <a:extLst>
                    <a:ext uri="{9D8B030D-6E8A-4147-A177-3AD203B41FA5}">
                      <a16:colId xmlns:a16="http://schemas.microsoft.com/office/drawing/2014/main" val="20000"/>
                    </a:ext>
                  </a:extLst>
                </a:gridCol>
                <a:gridCol w="3943350">
                  <a:extLst>
                    <a:ext uri="{9D8B030D-6E8A-4147-A177-3AD203B41FA5}">
                      <a16:colId xmlns:a16="http://schemas.microsoft.com/office/drawing/2014/main" val="20001"/>
                    </a:ext>
                  </a:extLst>
                </a:gridCol>
              </a:tblGrid>
              <a:tr h="325729">
                <a:tc>
                  <a:txBody>
                    <a:bodyPr/>
                    <a:lstStyle/>
                    <a:p>
                      <a:r>
                        <a:rPr lang="en-US" sz="1400" dirty="0">
                          <a:latin typeface="Century Gothic" panose="020B0502020202020204" pitchFamily="34" charset="0"/>
                        </a:rPr>
                        <a:t>Exam Tips</a:t>
                      </a:r>
                      <a:endParaRPr lang="en-AU" sz="1400" dirty="0">
                        <a:latin typeface="Century Gothic" panose="020B0502020202020204" pitchFamily="34" charset="0"/>
                      </a:endParaRPr>
                    </a:p>
                  </a:txBody>
                  <a:tcPr marL="68580" marR="68580" marT="34290" marB="34290"/>
                </a:tc>
                <a:tc>
                  <a:txBody>
                    <a:bodyPr/>
                    <a:lstStyle/>
                    <a:p>
                      <a:r>
                        <a:rPr lang="en-US" sz="1400" dirty="0">
                          <a:latin typeface="Century Gothic" panose="020B0502020202020204" pitchFamily="34" charset="0"/>
                        </a:rPr>
                        <a:t>Exam Tips</a:t>
                      </a:r>
                      <a:endParaRPr lang="en-AU" sz="1400" dirty="0">
                        <a:latin typeface="Century Gothic" panose="020B0502020202020204" pitchFamily="34" charset="0"/>
                      </a:endParaRPr>
                    </a:p>
                  </a:txBody>
                  <a:tcPr marL="68580" marR="68580" marT="34290" marB="34290"/>
                </a:tc>
                <a:extLst>
                  <a:ext uri="{0D108BD9-81ED-4DB2-BD59-A6C34878D82A}">
                    <a16:rowId xmlns:a16="http://schemas.microsoft.com/office/drawing/2014/main" val="10000"/>
                  </a:ext>
                </a:extLst>
              </a:tr>
              <a:tr h="1020818">
                <a:tc>
                  <a:txBody>
                    <a:bodyPr/>
                    <a:lstStyle/>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You get most marks for providing basic information, so ensure that you cover all the basics before getting fancy.</a:t>
                      </a:r>
                    </a:p>
                  </a:txBody>
                  <a:tcPr marL="68580" marR="68580" marT="34290" marB="34290"/>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800" kern="1200" dirty="0">
                          <a:solidFill>
                            <a:schemeClr val="dk1"/>
                          </a:solidFill>
                          <a:effectLst/>
                          <a:latin typeface="Century Gothic" panose="020B0502020202020204" pitchFamily="34" charset="0"/>
                          <a:ea typeface="+mn-ea"/>
                          <a:cs typeface="+mn-cs"/>
                        </a:rPr>
                        <a:t>Questions are rarely “trick” questions. Nor are question writers frustrated novelists. Thus it is likely that all the facts within the question will need to influence your response. </a:t>
                      </a:r>
                      <a:endParaRPr lang="en-AU" sz="1800" kern="1200" dirty="0">
                        <a:solidFill>
                          <a:schemeClr val="dk1"/>
                        </a:solidFill>
                        <a:latin typeface="Century Gothic" panose="020B0502020202020204" pitchFamily="34" charset="0"/>
                        <a:ea typeface="+mn-ea"/>
                        <a:cs typeface="+mn-cs"/>
                      </a:endParaRPr>
                    </a:p>
                  </a:txBody>
                  <a:tcPr marL="68580" marR="68580" marT="34290" marB="34290"/>
                </a:tc>
                <a:extLst>
                  <a:ext uri="{0D108BD9-81ED-4DB2-BD59-A6C34878D82A}">
                    <a16:rowId xmlns:a16="http://schemas.microsoft.com/office/drawing/2014/main" val="10001"/>
                  </a:ext>
                </a:extLst>
              </a:tr>
              <a:tr h="674470">
                <a:tc>
                  <a:txBody>
                    <a:bodyPr/>
                    <a:lstStyle/>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endParaRPr lang="en-AU" sz="1400" kern="1200" dirty="0">
                        <a:solidFill>
                          <a:schemeClr val="dk1"/>
                        </a:solidFill>
                        <a:effectLst/>
                        <a:latin typeface="Century Gothic" panose="020B0502020202020204" pitchFamily="34" charset="0"/>
                        <a:ea typeface="+mn-ea"/>
                        <a:cs typeface="+mn-cs"/>
                      </a:endParaRPr>
                    </a:p>
                  </a:txBody>
                  <a:tcPr marL="68580" marR="68580" marT="34290" marB="34290"/>
                </a:tc>
                <a:tc>
                  <a:txBody>
                    <a:bodyPr/>
                    <a:lstStyle/>
                    <a:p>
                      <a:pPr marL="285750" marR="0" lvl="0" indent="-285750" algn="l" defTabSz="457200" rtl="0" eaLnBrk="1" fontAlgn="auto" latinLnBrk="0" hangingPunct="1">
                        <a:lnSpc>
                          <a:spcPct val="100000"/>
                        </a:lnSpc>
                        <a:spcBef>
                          <a:spcPts val="0"/>
                        </a:spcBef>
                        <a:spcAft>
                          <a:spcPts val="600"/>
                        </a:spcAft>
                        <a:buClrTx/>
                        <a:buSzTx/>
                        <a:buFont typeface="Arial" panose="020B0604020202020204" pitchFamily="34" charset="0"/>
                        <a:buChar char="•"/>
                        <a:tabLst/>
                        <a:defRPr/>
                      </a:pPr>
                      <a:endParaRPr lang="en-AU" sz="1400" dirty="0">
                        <a:latin typeface="Century Gothic" panose="020B0502020202020204" pitchFamily="34" charset="0"/>
                      </a:endParaRPr>
                    </a:p>
                  </a:txBody>
                  <a:tcPr marL="68580" marR="68580" marT="34290" marB="34290"/>
                </a:tc>
                <a:extLst>
                  <a:ext uri="{0D108BD9-81ED-4DB2-BD59-A6C34878D82A}">
                    <a16:rowId xmlns:a16="http://schemas.microsoft.com/office/drawing/2014/main" val="10002"/>
                  </a:ext>
                </a:extLst>
              </a:tr>
              <a:tr h="572226">
                <a:tc gridSpan="2">
                  <a:txBody>
                    <a:bodyPr/>
                    <a:lstStyle/>
                    <a:p>
                      <a:pPr marL="285750" marR="0" lvl="0" indent="-1905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a:pPr>
                      <a:r>
                        <a:rPr lang="en-US" sz="2000" b="1" kern="1200" dirty="0">
                          <a:solidFill>
                            <a:schemeClr val="dk1"/>
                          </a:solidFill>
                          <a:latin typeface="Century Gothic" panose="020B0502020202020204" pitchFamily="34" charset="0"/>
                          <a:ea typeface="+mn-ea"/>
                          <a:cs typeface="+mn-cs"/>
                        </a:rPr>
                        <a:t>If you can’t work what the question</a:t>
                      </a:r>
                      <a:r>
                        <a:rPr lang="en-US" sz="2000" b="1" kern="1200" baseline="0" dirty="0">
                          <a:solidFill>
                            <a:schemeClr val="dk1"/>
                          </a:solidFill>
                          <a:latin typeface="Century Gothic" panose="020B0502020202020204" pitchFamily="34" charset="0"/>
                          <a:ea typeface="+mn-ea"/>
                          <a:cs typeface="+mn-cs"/>
                        </a:rPr>
                        <a:t> is asking go over some of the key principles of the course and see how they apply given the context of the background provided.</a:t>
                      </a:r>
                      <a:endParaRPr lang="en-AU" sz="2000" b="1" kern="1200" dirty="0">
                        <a:solidFill>
                          <a:schemeClr val="dk1"/>
                        </a:solidFill>
                        <a:latin typeface="Century Gothic" panose="020B0502020202020204" pitchFamily="34" charset="0"/>
                        <a:ea typeface="+mn-ea"/>
                        <a:cs typeface="+mn-cs"/>
                      </a:endParaRPr>
                    </a:p>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None/>
                        <a:tabLst/>
                        <a:defRPr/>
                      </a:pPr>
                      <a:endParaRPr lang="en-AU" sz="1400" b="1" kern="1200" dirty="0">
                        <a:solidFill>
                          <a:schemeClr val="dk1"/>
                        </a:solidFill>
                        <a:effectLst/>
                        <a:latin typeface="Century Gothic" panose="020B0502020202020204" pitchFamily="34" charset="0"/>
                        <a:ea typeface="+mn-ea"/>
                        <a:cs typeface="+mn-cs"/>
                      </a:endParaRPr>
                    </a:p>
                  </a:txBody>
                  <a:tcPr marL="68580" marR="68580" marT="34290" marB="34290"/>
                </a:tc>
                <a:tc hMerge="1">
                  <a:txBody>
                    <a:bodyPr/>
                    <a:lstStyle/>
                    <a:p>
                      <a:pPr marL="285750" lvl="0" indent="-285750">
                        <a:buFont typeface="Arial" panose="020B0604020202020204" pitchFamily="34" charset="0"/>
                        <a:buChar char="•"/>
                      </a:pPr>
                      <a:endParaRPr lang="en-AU" sz="1400" dirty="0">
                        <a:latin typeface="Century Gothic" panose="020B0502020202020204" pitchFamily="34" charset="0"/>
                      </a:endParaRPr>
                    </a:p>
                  </a:txBody>
                  <a:tcPr marL="68580" marR="68580" marT="34290" marB="34290"/>
                </a:tc>
                <a:extLst>
                  <a:ext uri="{0D108BD9-81ED-4DB2-BD59-A6C34878D82A}">
                    <a16:rowId xmlns:a16="http://schemas.microsoft.com/office/drawing/2014/main" val="10003"/>
                  </a:ext>
                </a:extLst>
              </a:tr>
              <a:tr h="325729">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AU" sz="1400" kern="1200" dirty="0">
                        <a:solidFill>
                          <a:schemeClr val="dk1"/>
                        </a:solidFill>
                        <a:effectLst/>
                        <a:latin typeface="Century Gothic" panose="020B0502020202020204" pitchFamily="34" charset="0"/>
                        <a:ea typeface="+mn-ea"/>
                        <a:cs typeface="+mn-cs"/>
                      </a:endParaRPr>
                    </a:p>
                  </a:txBody>
                  <a:tcPr marL="68580" marR="68580" marT="34290" marB="34290"/>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AU" sz="1400" kern="1200" dirty="0">
                        <a:solidFill>
                          <a:schemeClr val="dk1"/>
                        </a:solidFill>
                        <a:effectLst/>
                        <a:latin typeface="Century Gothic" panose="020B0502020202020204" pitchFamily="34" charset="0"/>
                        <a:ea typeface="+mn-ea"/>
                        <a:cs typeface="+mn-cs"/>
                      </a:endParaRPr>
                    </a:p>
                  </a:txBody>
                  <a:tcPr marL="68580" marR="68580" marT="34290" marB="3429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77311937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8686800" y="6248400"/>
            <a:ext cx="457200" cy="457200"/>
          </a:xfrm>
        </p:spPr>
        <p:txBody>
          <a:bodyPr/>
          <a:lstStyle/>
          <a:p>
            <a:pPr>
              <a:defRPr/>
            </a:pPr>
            <a:fld id="{7C7CD2D3-74D8-4DDC-92CF-A2251C28B99C}" type="slidenum">
              <a:rPr lang="en-AU" smtClean="0">
                <a:solidFill>
                  <a:srgbClr val="000000"/>
                </a:solidFill>
              </a:rPr>
              <a:pPr>
                <a:defRPr/>
              </a:pPr>
              <a:t>63</a:t>
            </a:fld>
            <a:endParaRPr lang="en-AU">
              <a:solidFill>
                <a:srgbClr val="000000"/>
              </a:solidFill>
            </a:endParaRPr>
          </a:p>
        </p:txBody>
      </p:sp>
      <p:sp>
        <p:nvSpPr>
          <p:cNvPr id="4" name="TextBox 3"/>
          <p:cNvSpPr txBox="1"/>
          <p:nvPr/>
        </p:nvSpPr>
        <p:spPr>
          <a:xfrm>
            <a:off x="395536" y="4581128"/>
            <a:ext cx="8496944" cy="1405898"/>
          </a:xfrm>
          <a:prstGeom prst="rect">
            <a:avLst/>
          </a:prstGeom>
          <a:noFill/>
        </p:spPr>
        <p:txBody>
          <a:bodyPr wrap="square" rtlCol="0">
            <a:spAutoFit/>
          </a:bodyPr>
          <a:lstStyle/>
          <a:p>
            <a:pPr>
              <a:lnSpc>
                <a:spcPct val="150000"/>
              </a:lnSpc>
            </a:pPr>
            <a:r>
              <a:rPr lang="en-AU" sz="3600" b="1" dirty="0">
                <a:latin typeface="Century Gothic" panose="020B0502020202020204" pitchFamily="34" charset="0"/>
              </a:rPr>
              <a:t>Exam Practise</a:t>
            </a:r>
          </a:p>
          <a:p>
            <a:pPr>
              <a:lnSpc>
                <a:spcPct val="150000"/>
              </a:lnSpc>
            </a:pPr>
            <a:r>
              <a:rPr lang="en-AU" dirty="0">
                <a:latin typeface="Century Gothic" panose="020B0502020202020204" pitchFamily="34" charset="0"/>
              </a:rPr>
              <a:t>Mike Callan</a:t>
            </a:r>
          </a:p>
        </p:txBody>
      </p:sp>
    </p:spTree>
    <p:extLst>
      <p:ext uri="{BB962C8B-B14F-4D97-AF65-F5344CB8AC3E}">
        <p14:creationId xmlns:p14="http://schemas.microsoft.com/office/powerpoint/2010/main" val="74061689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C70737F-E4B0-475B-9DEA-E444D79D7938}"/>
              </a:ext>
            </a:extLst>
          </p:cNvPr>
          <p:cNvSpPr>
            <a:spLocks noGrp="1"/>
          </p:cNvSpPr>
          <p:nvPr>
            <p:ph type="ftr" sz="quarter" idx="11"/>
          </p:nvPr>
        </p:nvSpPr>
        <p:spPr/>
        <p:txBody>
          <a:bodyPr/>
          <a:lstStyle/>
          <a:p>
            <a:pPr>
              <a:defRPr/>
            </a:pPr>
            <a:endParaRPr lang="en-AU" dirty="0">
              <a:solidFill>
                <a:srgbClr val="000000"/>
              </a:solidFill>
            </a:endParaRPr>
          </a:p>
        </p:txBody>
      </p:sp>
      <p:sp>
        <p:nvSpPr>
          <p:cNvPr id="3" name="Slide Number Placeholder 2">
            <a:extLst>
              <a:ext uri="{FF2B5EF4-FFF2-40B4-BE49-F238E27FC236}">
                <a16:creationId xmlns:a16="http://schemas.microsoft.com/office/drawing/2014/main" id="{C54692BE-8B6A-473F-B4E0-D25C71CF9656}"/>
              </a:ext>
            </a:extLst>
          </p:cNvPr>
          <p:cNvSpPr>
            <a:spLocks noGrp="1"/>
          </p:cNvSpPr>
          <p:nvPr>
            <p:ph type="sldNum" sz="quarter" idx="12"/>
          </p:nvPr>
        </p:nvSpPr>
        <p:spPr/>
        <p:txBody>
          <a:bodyPr/>
          <a:lstStyle/>
          <a:p>
            <a:pPr>
              <a:defRPr/>
            </a:pPr>
            <a:fld id="{7C7CD2D3-74D8-4DDC-92CF-A2251C28B99C}" type="slidenum">
              <a:rPr lang="en-AU" smtClean="0">
                <a:solidFill>
                  <a:srgbClr val="000000"/>
                </a:solidFill>
              </a:rPr>
              <a:pPr>
                <a:defRPr/>
              </a:pPr>
              <a:t>64</a:t>
            </a:fld>
            <a:endParaRPr lang="en-AU">
              <a:solidFill>
                <a:srgbClr val="000000"/>
              </a:solidFill>
            </a:endParaRPr>
          </a:p>
        </p:txBody>
      </p:sp>
      <p:pic>
        <p:nvPicPr>
          <p:cNvPr id="8" name="Picture 7">
            <a:extLst>
              <a:ext uri="{FF2B5EF4-FFF2-40B4-BE49-F238E27FC236}">
                <a16:creationId xmlns:a16="http://schemas.microsoft.com/office/drawing/2014/main" id="{91005F28-20C1-47E4-AE27-A05FDC2CE446}"/>
              </a:ext>
            </a:extLst>
          </p:cNvPr>
          <p:cNvPicPr>
            <a:picLocks noChangeAspect="1"/>
          </p:cNvPicPr>
          <p:nvPr/>
        </p:nvPicPr>
        <p:blipFill>
          <a:blip r:embed="rId2"/>
          <a:stretch>
            <a:fillRect/>
          </a:stretch>
        </p:blipFill>
        <p:spPr>
          <a:xfrm>
            <a:off x="422208" y="860376"/>
            <a:ext cx="8637381" cy="5845224"/>
          </a:xfrm>
          <a:prstGeom prst="rect">
            <a:avLst/>
          </a:prstGeom>
        </p:spPr>
      </p:pic>
    </p:spTree>
    <p:extLst>
      <p:ext uri="{BB962C8B-B14F-4D97-AF65-F5344CB8AC3E}">
        <p14:creationId xmlns:p14="http://schemas.microsoft.com/office/powerpoint/2010/main" val="352776449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E0403E-C535-46D6-B842-5DFAF49E4D79}"/>
              </a:ext>
            </a:extLst>
          </p:cNvPr>
          <p:cNvSpPr>
            <a:spLocks noGrp="1"/>
          </p:cNvSpPr>
          <p:nvPr>
            <p:ph type="ftr" sz="quarter" idx="11"/>
          </p:nvPr>
        </p:nvSpPr>
        <p:spPr/>
        <p:txBody>
          <a:bodyPr/>
          <a:lstStyle/>
          <a:p>
            <a:pPr>
              <a:defRPr/>
            </a:pPr>
            <a:endParaRPr lang="en-AU" dirty="0">
              <a:solidFill>
                <a:srgbClr val="000000"/>
              </a:solidFill>
            </a:endParaRPr>
          </a:p>
        </p:txBody>
      </p:sp>
      <p:sp>
        <p:nvSpPr>
          <p:cNvPr id="3" name="Slide Number Placeholder 2">
            <a:extLst>
              <a:ext uri="{FF2B5EF4-FFF2-40B4-BE49-F238E27FC236}">
                <a16:creationId xmlns:a16="http://schemas.microsoft.com/office/drawing/2014/main" id="{8BABD168-E6CF-41A3-8A7B-3B22D7441AD0}"/>
              </a:ext>
            </a:extLst>
          </p:cNvPr>
          <p:cNvSpPr>
            <a:spLocks noGrp="1"/>
          </p:cNvSpPr>
          <p:nvPr>
            <p:ph type="sldNum" sz="quarter" idx="12"/>
          </p:nvPr>
        </p:nvSpPr>
        <p:spPr/>
        <p:txBody>
          <a:bodyPr/>
          <a:lstStyle/>
          <a:p>
            <a:pPr>
              <a:defRPr/>
            </a:pPr>
            <a:fld id="{7C7CD2D3-74D8-4DDC-92CF-A2251C28B99C}" type="slidenum">
              <a:rPr lang="en-AU" smtClean="0">
                <a:solidFill>
                  <a:srgbClr val="000000"/>
                </a:solidFill>
              </a:rPr>
              <a:pPr>
                <a:defRPr/>
              </a:pPr>
              <a:t>65</a:t>
            </a:fld>
            <a:endParaRPr lang="en-AU">
              <a:solidFill>
                <a:srgbClr val="000000"/>
              </a:solidFill>
            </a:endParaRPr>
          </a:p>
        </p:txBody>
      </p:sp>
      <p:pic>
        <p:nvPicPr>
          <p:cNvPr id="4" name="Picture 3">
            <a:extLst>
              <a:ext uri="{FF2B5EF4-FFF2-40B4-BE49-F238E27FC236}">
                <a16:creationId xmlns:a16="http://schemas.microsoft.com/office/drawing/2014/main" id="{0D2AB031-04E0-408E-801E-075CC2F2F6EE}"/>
              </a:ext>
            </a:extLst>
          </p:cNvPr>
          <p:cNvPicPr>
            <a:picLocks noChangeAspect="1"/>
          </p:cNvPicPr>
          <p:nvPr/>
        </p:nvPicPr>
        <p:blipFill>
          <a:blip r:embed="rId2"/>
          <a:stretch>
            <a:fillRect/>
          </a:stretch>
        </p:blipFill>
        <p:spPr>
          <a:xfrm>
            <a:off x="323528" y="1052736"/>
            <a:ext cx="8666964" cy="5652864"/>
          </a:xfrm>
          <a:prstGeom prst="rect">
            <a:avLst/>
          </a:prstGeom>
        </p:spPr>
      </p:pic>
    </p:spTree>
    <p:extLst>
      <p:ext uri="{BB962C8B-B14F-4D97-AF65-F5344CB8AC3E}">
        <p14:creationId xmlns:p14="http://schemas.microsoft.com/office/powerpoint/2010/main" val="34820485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4A443-CE9B-497E-B1CF-4D9E23E3CD3E}"/>
              </a:ext>
            </a:extLst>
          </p:cNvPr>
          <p:cNvSpPr>
            <a:spLocks noGrp="1"/>
          </p:cNvSpPr>
          <p:nvPr>
            <p:ph type="title"/>
          </p:nvPr>
        </p:nvSpPr>
        <p:spPr>
          <a:xfrm>
            <a:off x="457200" y="1477735"/>
            <a:ext cx="8229600" cy="737668"/>
          </a:xfrm>
        </p:spPr>
        <p:txBody>
          <a:bodyPr>
            <a:normAutofit/>
          </a:bodyPr>
          <a:lstStyle/>
          <a:p>
            <a:r>
              <a:rPr lang="en-AU" sz="4000" dirty="0"/>
              <a:t>2020 and 2021 Delivery </a:t>
            </a:r>
          </a:p>
        </p:txBody>
      </p:sp>
      <p:graphicFrame>
        <p:nvGraphicFramePr>
          <p:cNvPr id="6" name="Content Placeholder 5">
            <a:extLst>
              <a:ext uri="{FF2B5EF4-FFF2-40B4-BE49-F238E27FC236}">
                <a16:creationId xmlns:a16="http://schemas.microsoft.com/office/drawing/2014/main" id="{3F3B4EB1-7ACC-4993-A54B-B3E6CF23648F}"/>
              </a:ext>
            </a:extLst>
          </p:cNvPr>
          <p:cNvGraphicFramePr>
            <a:graphicFrameLocks noGrp="1"/>
          </p:cNvGraphicFramePr>
          <p:nvPr>
            <p:ph idx="1"/>
          </p:nvPr>
        </p:nvGraphicFramePr>
        <p:xfrm>
          <a:off x="457200" y="2406650"/>
          <a:ext cx="8229600" cy="3601720"/>
        </p:xfrm>
        <a:graphic>
          <a:graphicData uri="http://schemas.openxmlformats.org/drawingml/2006/table">
            <a:tbl>
              <a:tblPr firstRow="1" bandRow="1">
                <a:tableStyleId>{5C22544A-7EE6-4342-B048-85BDC9FD1C3A}</a:tableStyleId>
              </a:tblPr>
              <a:tblGrid>
                <a:gridCol w="2736476">
                  <a:extLst>
                    <a:ext uri="{9D8B030D-6E8A-4147-A177-3AD203B41FA5}">
                      <a16:colId xmlns:a16="http://schemas.microsoft.com/office/drawing/2014/main" val="1121828219"/>
                    </a:ext>
                  </a:extLst>
                </a:gridCol>
                <a:gridCol w="2749924">
                  <a:extLst>
                    <a:ext uri="{9D8B030D-6E8A-4147-A177-3AD203B41FA5}">
                      <a16:colId xmlns:a16="http://schemas.microsoft.com/office/drawing/2014/main" val="1936590280"/>
                    </a:ext>
                  </a:extLst>
                </a:gridCol>
                <a:gridCol w="2743200">
                  <a:extLst>
                    <a:ext uri="{9D8B030D-6E8A-4147-A177-3AD203B41FA5}">
                      <a16:colId xmlns:a16="http://schemas.microsoft.com/office/drawing/2014/main" val="3196723881"/>
                    </a:ext>
                  </a:extLst>
                </a:gridCol>
              </a:tblGrid>
              <a:tr h="370840">
                <a:tc>
                  <a:txBody>
                    <a:bodyPr/>
                    <a:lstStyle/>
                    <a:p>
                      <a:r>
                        <a:rPr lang="en-AU" sz="1600" dirty="0">
                          <a:latin typeface="Century Gothic" panose="020B0502020202020204" pitchFamily="34" charset="0"/>
                        </a:rPr>
                        <a:t>Semester 1 2020</a:t>
                      </a:r>
                    </a:p>
                  </a:txBody>
                  <a:tcPr/>
                </a:tc>
                <a:tc>
                  <a:txBody>
                    <a:bodyPr/>
                    <a:lstStyle/>
                    <a:p>
                      <a:r>
                        <a:rPr lang="en-AU" sz="1600" dirty="0">
                          <a:latin typeface="Century Gothic" panose="020B0502020202020204" pitchFamily="34" charset="0"/>
                        </a:rPr>
                        <a:t>Semester 2 2020</a:t>
                      </a:r>
                    </a:p>
                  </a:txBody>
                  <a:tcPr/>
                </a:tc>
                <a:tc>
                  <a:txBody>
                    <a:bodyPr/>
                    <a:lstStyle/>
                    <a:p>
                      <a:r>
                        <a:rPr lang="en-AU" sz="1600" dirty="0">
                          <a:latin typeface="Century Gothic" panose="020B0502020202020204" pitchFamily="34" charset="0"/>
                        </a:rPr>
                        <a:t>Semester 1 2021</a:t>
                      </a:r>
                    </a:p>
                  </a:txBody>
                  <a:tcPr/>
                </a:tc>
                <a:extLst>
                  <a:ext uri="{0D108BD9-81ED-4DB2-BD59-A6C34878D82A}">
                    <a16:rowId xmlns:a16="http://schemas.microsoft.com/office/drawing/2014/main" val="160780470"/>
                  </a:ext>
                </a:extLst>
              </a:tr>
              <a:tr h="370840">
                <a:tc>
                  <a:txBody>
                    <a:bodyPr/>
                    <a:lstStyle/>
                    <a:p>
                      <a:r>
                        <a:rPr lang="en-AU" sz="1600" dirty="0">
                          <a:latin typeface="Century Gothic" panose="020B0502020202020204" pitchFamily="34" charset="0"/>
                        </a:rPr>
                        <a:t>University – </a:t>
                      </a:r>
                      <a:r>
                        <a:rPr lang="en-AU" sz="1200" dirty="0">
                          <a:latin typeface="Century Gothic" panose="020B0502020202020204" pitchFamily="34" charset="0"/>
                        </a:rPr>
                        <a:t>note timing of actual delivery may vary by university</a:t>
                      </a:r>
                    </a:p>
                    <a:p>
                      <a:pPr marL="285750" indent="-285750">
                        <a:buFont typeface="Arial" panose="020B0604020202020204" pitchFamily="34" charset="0"/>
                        <a:buChar char="•"/>
                      </a:pPr>
                      <a:r>
                        <a:rPr lang="en-AU" sz="1600" dirty="0">
                          <a:latin typeface="Century Gothic" panose="020B0502020202020204" pitchFamily="34" charset="0"/>
                        </a:rPr>
                        <a:t>Actuarial Control Cycle</a:t>
                      </a:r>
                    </a:p>
                    <a:p>
                      <a:pPr marL="285750" indent="-285750">
                        <a:buFont typeface="Arial" panose="020B0604020202020204" pitchFamily="34" charset="0"/>
                        <a:buChar char="•"/>
                      </a:pPr>
                      <a:r>
                        <a:rPr lang="en-AU" sz="1600" dirty="0">
                          <a:latin typeface="Century Gothic" panose="020B0502020202020204" pitchFamily="34" charset="0"/>
                        </a:rPr>
                        <a:t>Data Analytics Principles</a:t>
                      </a:r>
                    </a:p>
                  </a:txBody>
                  <a:tcPr/>
                </a:tc>
                <a:tc>
                  <a:txBody>
                    <a:bodyPr/>
                    <a:lstStyle/>
                    <a:p>
                      <a:r>
                        <a:rPr lang="en-AU" sz="1600" dirty="0">
                          <a:latin typeface="Century Gothic" panose="020B0502020202020204" pitchFamily="34" charset="0"/>
                        </a:rPr>
                        <a:t>University – </a:t>
                      </a:r>
                      <a:r>
                        <a:rPr lang="en-AU" sz="1200" dirty="0">
                          <a:latin typeface="Century Gothic" panose="020B0502020202020204" pitchFamily="34" charset="0"/>
                        </a:rPr>
                        <a:t>note timing of actual delivery may vary by university</a:t>
                      </a:r>
                    </a:p>
                    <a:p>
                      <a:pPr marL="285750" indent="-285750">
                        <a:buFont typeface="Arial" panose="020B0604020202020204" pitchFamily="34" charset="0"/>
                        <a:buChar char="•"/>
                      </a:pPr>
                      <a:r>
                        <a:rPr lang="en-AU" sz="1600" dirty="0">
                          <a:latin typeface="Century Gothic" panose="020B0502020202020204" pitchFamily="34" charset="0"/>
                        </a:rPr>
                        <a:t>Actuarial Control Cycle</a:t>
                      </a:r>
                    </a:p>
                    <a:p>
                      <a:pPr marL="285750" indent="-285750">
                        <a:buFont typeface="Arial" panose="020B0604020202020204" pitchFamily="34" charset="0"/>
                        <a:buChar char="•"/>
                      </a:pPr>
                      <a:r>
                        <a:rPr lang="en-AU" sz="1600" dirty="0">
                          <a:latin typeface="Century Gothic" panose="020B0502020202020204" pitchFamily="34" charset="0"/>
                        </a:rPr>
                        <a:t>Data Analytics Principles</a:t>
                      </a:r>
                    </a:p>
                  </a:txBody>
                  <a:tcPr/>
                </a:tc>
                <a:tc>
                  <a:txBody>
                    <a:bodyPr/>
                    <a:lstStyle/>
                    <a:p>
                      <a:r>
                        <a:rPr lang="en-AU" sz="1600" dirty="0">
                          <a:latin typeface="Century Gothic" panose="020B0502020202020204" pitchFamily="34" charset="0"/>
                        </a:rPr>
                        <a:t>University – </a:t>
                      </a:r>
                      <a:r>
                        <a:rPr lang="en-AU" sz="1200" dirty="0">
                          <a:latin typeface="Century Gothic" panose="020B0502020202020204" pitchFamily="34" charset="0"/>
                        </a:rPr>
                        <a:t>note timing of actual delivery may vary by university</a:t>
                      </a:r>
                    </a:p>
                    <a:p>
                      <a:pPr marL="285750" indent="-285750">
                        <a:buFont typeface="Arial" panose="020B0604020202020204" pitchFamily="34" charset="0"/>
                        <a:buChar char="•"/>
                      </a:pPr>
                      <a:r>
                        <a:rPr lang="en-AU" sz="1600" dirty="0">
                          <a:latin typeface="Century Gothic" panose="020B0502020202020204" pitchFamily="34" charset="0"/>
                        </a:rPr>
                        <a:t>Actuarial Control Cycle</a:t>
                      </a:r>
                    </a:p>
                    <a:p>
                      <a:pPr marL="285750" indent="-285750">
                        <a:buFont typeface="Arial" panose="020B0604020202020204" pitchFamily="34" charset="0"/>
                        <a:buChar char="•"/>
                      </a:pPr>
                      <a:r>
                        <a:rPr lang="en-AU" sz="1600" dirty="0">
                          <a:latin typeface="Century Gothic" panose="020B0502020202020204" pitchFamily="34" charset="0"/>
                        </a:rPr>
                        <a:t>Data Analytics Principles</a:t>
                      </a:r>
                    </a:p>
                  </a:txBody>
                  <a:tcPr/>
                </a:tc>
                <a:extLst>
                  <a:ext uri="{0D108BD9-81ED-4DB2-BD59-A6C34878D82A}">
                    <a16:rowId xmlns:a16="http://schemas.microsoft.com/office/drawing/2014/main" val="2732004319"/>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AU" sz="1600" dirty="0">
                          <a:latin typeface="Century Gothic" panose="020B0502020202020204" pitchFamily="34" charset="0"/>
                        </a:rPr>
                        <a:t>Institute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600" dirty="0">
                          <a:latin typeface="Century Gothic" panose="020B0502020202020204" pitchFamily="34" charset="0"/>
                        </a:rPr>
                        <a:t>Communication, Modelling &amp; Professionalism (CMP)</a:t>
                      </a:r>
                    </a:p>
                  </a:txBody>
                  <a:tcPr/>
                </a:tc>
                <a:tc>
                  <a:txBody>
                    <a:bodyPr/>
                    <a:lstStyle/>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AU" sz="1600" dirty="0">
                          <a:latin typeface="Century Gothic" panose="020B0502020202020204" pitchFamily="34" charset="0"/>
                        </a:rPr>
                        <a:t>Institute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600" dirty="0">
                          <a:latin typeface="Century Gothic" panose="020B0502020202020204" pitchFamily="34" charset="0"/>
                        </a:rPr>
                        <a:t>Communication, Modelling &amp; Professionalism (CMP)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600" dirty="0">
                          <a:latin typeface="Century Gothic" panose="020B0502020202020204" pitchFamily="34" charset="0"/>
                        </a:rPr>
                        <a:t>Asset Liability Management</a:t>
                      </a:r>
                    </a:p>
                  </a:txBody>
                  <a:tcPr/>
                </a:tc>
                <a:tc>
                  <a:txBody>
                    <a:bodyPr/>
                    <a:lstStyle/>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en-AU" sz="1600" dirty="0">
                          <a:latin typeface="Century Gothic" panose="020B0502020202020204" pitchFamily="34" charset="0"/>
                        </a:rPr>
                        <a:t>Institute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600" dirty="0">
                          <a:latin typeface="Century Gothic" panose="020B0502020202020204" pitchFamily="34" charset="0"/>
                        </a:rPr>
                        <a:t>Communication, Modelling &amp; Professionalism (CMP)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600" dirty="0">
                          <a:latin typeface="Century Gothic" panose="020B0502020202020204" pitchFamily="34" charset="0"/>
                        </a:rPr>
                        <a:t>Asset Liability Management</a:t>
                      </a:r>
                    </a:p>
                  </a:txBody>
                  <a:tcPr/>
                </a:tc>
                <a:extLst>
                  <a:ext uri="{0D108BD9-81ED-4DB2-BD59-A6C34878D82A}">
                    <a16:rowId xmlns:a16="http://schemas.microsoft.com/office/drawing/2014/main" val="2674164964"/>
                  </a:ext>
                </a:extLst>
              </a:tr>
            </a:tbl>
          </a:graphicData>
        </a:graphic>
      </p:graphicFrame>
      <p:sp>
        <p:nvSpPr>
          <p:cNvPr id="4" name="Slide Number Placeholder 3">
            <a:extLst>
              <a:ext uri="{FF2B5EF4-FFF2-40B4-BE49-F238E27FC236}">
                <a16:creationId xmlns:a16="http://schemas.microsoft.com/office/drawing/2014/main" id="{D32CD0F1-C152-46CE-975C-89847E8CF8E7}"/>
              </a:ext>
            </a:extLst>
          </p:cNvPr>
          <p:cNvSpPr>
            <a:spLocks noGrp="1"/>
          </p:cNvSpPr>
          <p:nvPr>
            <p:ph type="sldNum" sz="quarter" idx="12"/>
          </p:nvPr>
        </p:nvSpPr>
        <p:spPr/>
        <p:txBody>
          <a:bodyPr/>
          <a:lstStyle/>
          <a:p>
            <a:fld id="{1A5E36CD-F560-4BB0-A7D7-AC5B2030CC44}" type="slidenum">
              <a:rPr lang="en-US" smtClean="0"/>
              <a:t>66</a:t>
            </a:fld>
            <a:endParaRPr lang="en-US" dirty="0"/>
          </a:p>
        </p:txBody>
      </p:sp>
      <p:sp>
        <p:nvSpPr>
          <p:cNvPr id="7" name="Rectangle 2">
            <a:extLst>
              <a:ext uri="{FF2B5EF4-FFF2-40B4-BE49-F238E27FC236}">
                <a16:creationId xmlns:a16="http://schemas.microsoft.com/office/drawing/2014/main" id="{BBA83AC1-144A-4A5A-9156-917A83FA4598}"/>
              </a:ext>
            </a:extLst>
          </p:cNvPr>
          <p:cNvSpPr>
            <a:spLocks noChangeArrowheads="1"/>
          </p:cNvSpPr>
          <p:nvPr/>
        </p:nvSpPr>
        <p:spPr bwMode="auto">
          <a:xfrm>
            <a:off x="6554633" y="712115"/>
            <a:ext cx="1105385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AU"/>
          </a:p>
        </p:txBody>
      </p:sp>
      <p:graphicFrame>
        <p:nvGraphicFramePr>
          <p:cNvPr id="8" name="Object 7">
            <a:extLst>
              <a:ext uri="{FF2B5EF4-FFF2-40B4-BE49-F238E27FC236}">
                <a16:creationId xmlns:a16="http://schemas.microsoft.com/office/drawing/2014/main" id="{4556D002-10D0-45E6-8AF9-6206694C1ABC}"/>
              </a:ext>
            </a:extLst>
          </p:cNvPr>
          <p:cNvGraphicFramePr>
            <a:graphicFrameLocks noChangeAspect="1"/>
          </p:cNvGraphicFramePr>
          <p:nvPr/>
        </p:nvGraphicFramePr>
        <p:xfrm>
          <a:off x="6554633" y="917654"/>
          <a:ext cx="2234700" cy="737668"/>
        </p:xfrm>
        <a:graphic>
          <a:graphicData uri="http://schemas.openxmlformats.org/presentationml/2006/ole">
            <mc:AlternateContent xmlns:mc="http://schemas.openxmlformats.org/markup-compatibility/2006">
              <mc:Choice xmlns:v="urn:schemas-microsoft-com:vml" Requires="v">
                <p:oleObj spid="_x0000_s5128" name="Acrobat Document" r:id="rId3" imgW="5022778" imgH="1657350" progId="Acrobat.Document.2015">
                  <p:embed/>
                </p:oleObj>
              </mc:Choice>
              <mc:Fallback>
                <p:oleObj name="Acrobat Document" r:id="rId3" imgW="5022778" imgH="1657350" progId="Acrobat.Document.2015">
                  <p:embed/>
                  <p:pic>
                    <p:nvPicPr>
                      <p:cNvPr id="8" name="Object 7">
                        <a:extLst>
                          <a:ext uri="{FF2B5EF4-FFF2-40B4-BE49-F238E27FC236}">
                            <a16:creationId xmlns:a16="http://schemas.microsoft.com/office/drawing/2014/main" id="{4556D002-10D0-45E6-8AF9-6206694C1A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54633" y="917654"/>
                        <a:ext cx="2234700" cy="737668"/>
                      </a:xfrm>
                      <a:prstGeom prst="rect">
                        <a:avLst/>
                      </a:prstGeom>
                      <a:noFill/>
                    </p:spPr>
                  </p:pic>
                </p:oleObj>
              </mc:Fallback>
            </mc:AlternateContent>
          </a:graphicData>
        </a:graphic>
      </p:graphicFrame>
    </p:spTree>
    <p:extLst>
      <p:ext uri="{BB962C8B-B14F-4D97-AF65-F5344CB8AC3E}">
        <p14:creationId xmlns:p14="http://schemas.microsoft.com/office/powerpoint/2010/main" val="286228837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4A443-CE9B-497E-B1CF-4D9E23E3CD3E}"/>
              </a:ext>
            </a:extLst>
          </p:cNvPr>
          <p:cNvSpPr>
            <a:spLocks noGrp="1"/>
          </p:cNvSpPr>
          <p:nvPr>
            <p:ph type="title"/>
          </p:nvPr>
        </p:nvSpPr>
        <p:spPr>
          <a:xfrm>
            <a:off x="457200" y="1477735"/>
            <a:ext cx="8229600" cy="683880"/>
          </a:xfrm>
        </p:spPr>
        <p:txBody>
          <a:bodyPr>
            <a:normAutofit fontScale="90000"/>
          </a:bodyPr>
          <a:lstStyle/>
          <a:p>
            <a:r>
              <a:rPr lang="en-AU" sz="4000" dirty="0"/>
              <a:t>2020 and 2021 Delivery </a:t>
            </a:r>
          </a:p>
        </p:txBody>
      </p:sp>
      <p:graphicFrame>
        <p:nvGraphicFramePr>
          <p:cNvPr id="6" name="Content Placeholder 5">
            <a:extLst>
              <a:ext uri="{FF2B5EF4-FFF2-40B4-BE49-F238E27FC236}">
                <a16:creationId xmlns:a16="http://schemas.microsoft.com/office/drawing/2014/main" id="{3F3B4EB1-7ACC-4993-A54B-B3E6CF23648F}"/>
              </a:ext>
            </a:extLst>
          </p:cNvPr>
          <p:cNvGraphicFramePr>
            <a:graphicFrameLocks noGrp="1"/>
          </p:cNvGraphicFramePr>
          <p:nvPr>
            <p:ph idx="1"/>
          </p:nvPr>
        </p:nvGraphicFramePr>
        <p:xfrm>
          <a:off x="510989" y="2161615"/>
          <a:ext cx="8229600" cy="3967480"/>
        </p:xfrm>
        <a:graphic>
          <a:graphicData uri="http://schemas.openxmlformats.org/drawingml/2006/table">
            <a:tbl>
              <a:tblPr firstRow="1" bandRow="1">
                <a:tableStyleId>{5C22544A-7EE6-4342-B048-85BDC9FD1C3A}</a:tableStyleId>
              </a:tblPr>
              <a:tblGrid>
                <a:gridCol w="2743200">
                  <a:extLst>
                    <a:ext uri="{9D8B030D-6E8A-4147-A177-3AD203B41FA5}">
                      <a16:colId xmlns:a16="http://schemas.microsoft.com/office/drawing/2014/main" val="1121828219"/>
                    </a:ext>
                  </a:extLst>
                </a:gridCol>
                <a:gridCol w="2743200">
                  <a:extLst>
                    <a:ext uri="{9D8B030D-6E8A-4147-A177-3AD203B41FA5}">
                      <a16:colId xmlns:a16="http://schemas.microsoft.com/office/drawing/2014/main" val="1936590280"/>
                    </a:ext>
                  </a:extLst>
                </a:gridCol>
                <a:gridCol w="2743200">
                  <a:extLst>
                    <a:ext uri="{9D8B030D-6E8A-4147-A177-3AD203B41FA5}">
                      <a16:colId xmlns:a16="http://schemas.microsoft.com/office/drawing/2014/main" val="3196723881"/>
                    </a:ext>
                  </a:extLst>
                </a:gridCol>
              </a:tblGrid>
              <a:tr h="370840">
                <a:tc>
                  <a:txBody>
                    <a:bodyPr/>
                    <a:lstStyle/>
                    <a:p>
                      <a:r>
                        <a:rPr lang="en-AU" sz="1600" dirty="0">
                          <a:latin typeface="Century Gothic" panose="020B0502020202020204" pitchFamily="34" charset="0"/>
                        </a:rPr>
                        <a:t>Semester 1 2020</a:t>
                      </a:r>
                    </a:p>
                  </a:txBody>
                  <a:tcPr/>
                </a:tc>
                <a:tc>
                  <a:txBody>
                    <a:bodyPr/>
                    <a:lstStyle/>
                    <a:p>
                      <a:r>
                        <a:rPr lang="en-AU" sz="1600" dirty="0">
                          <a:latin typeface="Century Gothic" panose="020B0502020202020204" pitchFamily="34" charset="0"/>
                        </a:rPr>
                        <a:t>Semester 2 2020</a:t>
                      </a:r>
                    </a:p>
                  </a:txBody>
                  <a:tcPr/>
                </a:tc>
                <a:tc>
                  <a:txBody>
                    <a:bodyPr/>
                    <a:lstStyle/>
                    <a:p>
                      <a:r>
                        <a:rPr lang="en-AU" sz="1600" dirty="0">
                          <a:latin typeface="Century Gothic" panose="020B0502020202020204" pitchFamily="34" charset="0"/>
                        </a:rPr>
                        <a:t>Semester 1 2021</a:t>
                      </a:r>
                    </a:p>
                  </a:txBody>
                  <a:tcPr/>
                </a:tc>
                <a:extLst>
                  <a:ext uri="{0D108BD9-81ED-4DB2-BD59-A6C34878D82A}">
                    <a16:rowId xmlns:a16="http://schemas.microsoft.com/office/drawing/2014/main" val="160780470"/>
                  </a:ext>
                </a:extLst>
              </a:tr>
              <a:tr h="370840">
                <a:tc>
                  <a:txBody>
                    <a:bodyPr/>
                    <a:lstStyle/>
                    <a:p>
                      <a:r>
                        <a:rPr lang="en-AU" sz="1600" dirty="0">
                          <a:latin typeface="Century Gothic" panose="020B0502020202020204" pitchFamily="34" charset="0"/>
                        </a:rPr>
                        <a:t>Part III</a:t>
                      </a:r>
                    </a:p>
                    <a:p>
                      <a:pPr marL="285750" indent="-285750">
                        <a:buFont typeface="Arial" panose="020B0604020202020204" pitchFamily="34" charset="0"/>
                        <a:buChar char="•"/>
                      </a:pPr>
                      <a:r>
                        <a:rPr lang="en-AU" sz="1600" dirty="0">
                          <a:latin typeface="Century Gothic" panose="020B0502020202020204" pitchFamily="34" charset="0"/>
                        </a:rPr>
                        <a:t>General : 3A, 3B</a:t>
                      </a:r>
                    </a:p>
                    <a:p>
                      <a:pPr marL="285750" indent="-285750">
                        <a:buFont typeface="Arial" panose="020B0604020202020204" pitchFamily="34" charset="0"/>
                        <a:buChar char="•"/>
                      </a:pPr>
                      <a:r>
                        <a:rPr lang="en-AU" sz="1600" dirty="0">
                          <a:latin typeface="Century Gothic" panose="020B0502020202020204" pitchFamily="34" charset="0"/>
                        </a:rPr>
                        <a:t>Invest/Fin : 5A</a:t>
                      </a:r>
                    </a:p>
                    <a:p>
                      <a:pPr marL="285750" indent="-285750">
                        <a:buFont typeface="Arial" panose="020B0604020202020204" pitchFamily="34" charset="0"/>
                        <a:buChar char="•"/>
                      </a:pPr>
                      <a:r>
                        <a:rPr lang="en-AU" sz="1600" dirty="0">
                          <a:latin typeface="Century Gothic" panose="020B0502020202020204" pitchFamily="34" charset="0"/>
                        </a:rPr>
                        <a:t>ST1 Health</a:t>
                      </a:r>
                    </a:p>
                    <a:p>
                      <a:pPr marL="285750" indent="-285750">
                        <a:buFont typeface="Arial" panose="020B0604020202020204" pitchFamily="34" charset="0"/>
                        <a:buChar char="•"/>
                      </a:pPr>
                      <a:r>
                        <a:rPr lang="en-AU" sz="1600" dirty="0">
                          <a:latin typeface="Century Gothic" panose="020B0502020202020204" pitchFamily="34" charset="0"/>
                        </a:rPr>
                        <a:t>ST9 ERM</a:t>
                      </a:r>
                    </a:p>
                    <a:p>
                      <a:pPr marL="285750" indent="-285750">
                        <a:buFont typeface="Arial" panose="020B0604020202020204" pitchFamily="34" charset="0"/>
                        <a:buChar char="•"/>
                      </a:pPr>
                      <a:r>
                        <a:rPr lang="en-AU" sz="1600" dirty="0">
                          <a:latin typeface="Century Gothic" panose="020B0502020202020204" pitchFamily="34" charset="0"/>
                        </a:rPr>
                        <a:t>CAP</a:t>
                      </a:r>
                    </a:p>
                    <a:p>
                      <a:pPr marL="285750" indent="-285750">
                        <a:buFont typeface="Arial" panose="020B0604020202020204" pitchFamily="34" charset="0"/>
                        <a:buChar char="•"/>
                      </a:pPr>
                      <a:r>
                        <a:rPr lang="en-AU" sz="1600" dirty="0">
                          <a:latin typeface="Century Gothic" panose="020B0502020202020204" pitchFamily="34" charset="0"/>
                        </a:rPr>
                        <a:t>** GRIS: 6A</a:t>
                      </a:r>
                    </a:p>
                  </a:txBody>
                  <a:tcPr/>
                </a:tc>
                <a:tc>
                  <a:txBody>
                    <a:bodyPr/>
                    <a:lstStyle/>
                    <a:p>
                      <a:r>
                        <a:rPr lang="en-AU" sz="1600" dirty="0">
                          <a:latin typeface="Century Gothic" panose="020B0502020202020204" pitchFamily="34" charset="0"/>
                        </a:rPr>
                        <a:t>Part III</a:t>
                      </a:r>
                    </a:p>
                    <a:p>
                      <a:pPr marL="285750" indent="-285750">
                        <a:buFont typeface="Arial" panose="020B0604020202020204" pitchFamily="34" charset="0"/>
                        <a:buChar char="•"/>
                      </a:pPr>
                      <a:r>
                        <a:rPr lang="en-AU" sz="1600" dirty="0">
                          <a:latin typeface="Century Gothic" panose="020B0502020202020204" pitchFamily="34" charset="0"/>
                        </a:rPr>
                        <a:t>General :3A, 3B</a:t>
                      </a:r>
                    </a:p>
                    <a:p>
                      <a:pPr marL="285750" indent="-285750">
                        <a:buFont typeface="Arial" panose="020B0604020202020204" pitchFamily="34" charset="0"/>
                        <a:buChar char="•"/>
                      </a:pPr>
                      <a:r>
                        <a:rPr lang="en-AU" sz="1600" dirty="0">
                          <a:latin typeface="Century Gothic" panose="020B0502020202020204" pitchFamily="34" charset="0"/>
                        </a:rPr>
                        <a:t>Invest/Fin : 5B</a:t>
                      </a:r>
                    </a:p>
                    <a:p>
                      <a:pPr marL="285750" indent="-285750">
                        <a:buFont typeface="Arial" panose="020B0604020202020204" pitchFamily="34" charset="0"/>
                        <a:buChar char="•"/>
                      </a:pPr>
                      <a:r>
                        <a:rPr lang="en-AU" sz="1600" dirty="0">
                          <a:latin typeface="Century Gothic" panose="020B0502020202020204" pitchFamily="34" charset="0"/>
                        </a:rPr>
                        <a:t>ST1 Health</a:t>
                      </a:r>
                    </a:p>
                    <a:p>
                      <a:pPr marL="285750" indent="-285750">
                        <a:buFont typeface="Arial" panose="020B0604020202020204" pitchFamily="34" charset="0"/>
                        <a:buChar char="•"/>
                      </a:pPr>
                      <a:r>
                        <a:rPr lang="en-AU" sz="1600" dirty="0">
                          <a:latin typeface="Century Gothic" panose="020B0502020202020204" pitchFamily="34" charset="0"/>
                        </a:rPr>
                        <a:t>ST 9 ERM</a:t>
                      </a:r>
                    </a:p>
                    <a:p>
                      <a:pPr marL="285750" indent="-285750">
                        <a:buFont typeface="Arial" panose="020B0604020202020204" pitchFamily="34" charset="0"/>
                        <a:buChar char="•"/>
                      </a:pPr>
                      <a:r>
                        <a:rPr lang="en-AU" sz="1600" dirty="0">
                          <a:latin typeface="Century Gothic" panose="020B0502020202020204" pitchFamily="34" charset="0"/>
                        </a:rPr>
                        <a:t>CAP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600" dirty="0">
                          <a:latin typeface="Century Gothic" panose="020B0502020202020204" pitchFamily="34" charset="0"/>
                        </a:rPr>
                        <a:t>** GRIS: 6B</a:t>
                      </a:r>
                    </a:p>
                  </a:txBody>
                  <a:tcPr/>
                </a:tc>
                <a:tc>
                  <a:txBody>
                    <a:bodyPr/>
                    <a:lstStyle/>
                    <a:p>
                      <a:r>
                        <a:rPr lang="en-AU" sz="1600" dirty="0">
                          <a:latin typeface="Century Gothic" panose="020B0502020202020204" pitchFamily="34" charset="0"/>
                        </a:rPr>
                        <a:t>Part III</a:t>
                      </a:r>
                    </a:p>
                    <a:p>
                      <a:pPr marL="285750" indent="-285750">
                        <a:buFont typeface="Arial" panose="020B0604020202020204" pitchFamily="34" charset="0"/>
                        <a:buChar char="•"/>
                      </a:pPr>
                      <a:r>
                        <a:rPr lang="en-AU" sz="1600" dirty="0">
                          <a:latin typeface="Century Gothic" panose="020B0502020202020204" pitchFamily="34" charset="0"/>
                        </a:rPr>
                        <a:t>General :3A, 3B</a:t>
                      </a:r>
                    </a:p>
                    <a:p>
                      <a:pPr marL="285750" indent="-285750">
                        <a:buFont typeface="Arial" panose="020B0604020202020204" pitchFamily="34" charset="0"/>
                        <a:buChar char="•"/>
                      </a:pPr>
                      <a:r>
                        <a:rPr lang="en-AU" sz="1600" dirty="0">
                          <a:latin typeface="Century Gothic" panose="020B0502020202020204" pitchFamily="34" charset="0"/>
                        </a:rPr>
                        <a:t>Invest/Fin : 5A</a:t>
                      </a:r>
                    </a:p>
                    <a:p>
                      <a:pPr marL="285750" indent="-285750">
                        <a:buFont typeface="Arial" panose="020B0604020202020204" pitchFamily="34" charset="0"/>
                        <a:buChar char="•"/>
                      </a:pPr>
                      <a:r>
                        <a:rPr lang="en-AU" sz="1600" dirty="0">
                          <a:latin typeface="Century Gothic" panose="020B0502020202020204" pitchFamily="34" charset="0"/>
                        </a:rPr>
                        <a:t>ST1 Health</a:t>
                      </a:r>
                    </a:p>
                    <a:p>
                      <a:pPr marL="285750" indent="-285750">
                        <a:buFont typeface="Arial" panose="020B0604020202020204" pitchFamily="34" charset="0"/>
                        <a:buChar char="•"/>
                      </a:pPr>
                      <a:r>
                        <a:rPr lang="en-AU" sz="1600" dirty="0">
                          <a:latin typeface="Century Gothic" panose="020B0502020202020204" pitchFamily="34" charset="0"/>
                        </a:rPr>
                        <a:t>ST 9 ERM</a:t>
                      </a:r>
                    </a:p>
                    <a:p>
                      <a:pPr marL="285750" indent="-285750">
                        <a:buFont typeface="Arial" panose="020B0604020202020204" pitchFamily="34" charset="0"/>
                        <a:buChar char="•"/>
                      </a:pPr>
                      <a:r>
                        <a:rPr lang="en-AU" sz="1600" dirty="0">
                          <a:latin typeface="Century Gothic" panose="020B0502020202020204" pitchFamily="34" charset="0"/>
                        </a:rPr>
                        <a:t>CAP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600" dirty="0">
                          <a:latin typeface="Century Gothic" panose="020B0502020202020204" pitchFamily="34" charset="0"/>
                        </a:rPr>
                        <a:t>** GRIS: 6A</a:t>
                      </a:r>
                    </a:p>
                  </a:txBody>
                  <a:tcPr/>
                </a:tc>
                <a:extLst>
                  <a:ext uri="{0D108BD9-81ED-4DB2-BD59-A6C34878D82A}">
                    <a16:rowId xmlns:a16="http://schemas.microsoft.com/office/drawing/2014/main" val="2732004319"/>
                  </a:ext>
                </a:extLst>
              </a:tr>
              <a:tr h="370840">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600" dirty="0">
                          <a:latin typeface="Century Gothic" panose="020B0502020202020204" pitchFamily="34" charset="0"/>
                        </a:rPr>
                        <a:t>LIRV</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600" dirty="0" err="1">
                          <a:latin typeface="Century Gothic" panose="020B0502020202020204" pitchFamily="34" charset="0"/>
                        </a:rPr>
                        <a:t>LIApp</a:t>
                      </a:r>
                      <a:endParaRPr lang="en-AU" sz="1600" dirty="0">
                        <a:latin typeface="Century Gothic" panose="020B0502020202020204" pitchFamily="34" charset="0"/>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600" dirty="0" err="1">
                          <a:latin typeface="Century Gothic" panose="020B0502020202020204" pitchFamily="34" charset="0"/>
                        </a:rPr>
                        <a:t>SRApp</a:t>
                      </a:r>
                      <a:endParaRPr lang="en-AU" sz="1600" dirty="0">
                        <a:latin typeface="Century Gothic" panose="020B0502020202020204" pitchFamily="34" charset="0"/>
                      </a:endParaRPr>
                    </a:p>
                  </a:txBody>
                  <a:tcPr/>
                </a:tc>
                <a:tc>
                  <a:txBody>
                    <a:bodyPr/>
                    <a:lstStyle/>
                    <a:p>
                      <a:pPr marL="285750" indent="-285750">
                        <a:buFont typeface="Arial" panose="020B0604020202020204" pitchFamily="34" charset="0"/>
                        <a:buChar char="•"/>
                      </a:pPr>
                      <a:r>
                        <a:rPr lang="en-AU" sz="1600" dirty="0">
                          <a:latin typeface="Century Gothic" panose="020B0502020202020204" pitchFamily="34" charset="0"/>
                        </a:rPr>
                        <a:t>LIRPD</a:t>
                      </a:r>
                    </a:p>
                    <a:p>
                      <a:pPr marL="285750" indent="-285750">
                        <a:buFont typeface="Arial" panose="020B0604020202020204" pitchFamily="34" charset="0"/>
                        <a:buChar char="•"/>
                      </a:pPr>
                      <a:r>
                        <a:rPr lang="en-AU" sz="1600" dirty="0" err="1">
                          <a:latin typeface="Century Gothic" panose="020B0502020202020204" pitchFamily="34" charset="0"/>
                        </a:rPr>
                        <a:t>LIApp</a:t>
                      </a:r>
                      <a:endParaRPr lang="en-AU" sz="1600" dirty="0">
                        <a:latin typeface="Century Gothic" panose="020B0502020202020204" pitchFamily="34" charset="0"/>
                      </a:endParaRPr>
                    </a:p>
                    <a:p>
                      <a:pPr marL="285750" indent="-285750">
                        <a:buFont typeface="Arial" panose="020B0604020202020204" pitchFamily="34" charset="0"/>
                        <a:buChar char="•"/>
                      </a:pPr>
                      <a:r>
                        <a:rPr lang="en-AU" sz="1600" dirty="0" err="1">
                          <a:latin typeface="Century Gothic" panose="020B0502020202020204" pitchFamily="34" charset="0"/>
                        </a:rPr>
                        <a:t>SRApp</a:t>
                      </a:r>
                      <a:r>
                        <a:rPr lang="en-AU" sz="1600" dirty="0">
                          <a:latin typeface="Century Gothic" panose="020B0502020202020204" pitchFamily="34" charset="0"/>
                        </a:rPr>
                        <a:t>*</a:t>
                      </a:r>
                    </a:p>
                    <a:p>
                      <a:pPr marL="285750" indent="-285750">
                        <a:buFont typeface="Arial" panose="020B0604020202020204" pitchFamily="34" charset="0"/>
                        <a:buChar char="•"/>
                      </a:pPr>
                      <a:endParaRPr lang="en-AU" sz="1600" dirty="0">
                        <a:latin typeface="Century Gothic" panose="020B0502020202020204" pitchFamily="34" charset="0"/>
                      </a:endParaRPr>
                    </a:p>
                  </a:txBody>
                  <a:tcPr/>
                </a:tc>
                <a:tc>
                  <a:txBody>
                    <a:bodyPr/>
                    <a:lstStyle/>
                    <a:p>
                      <a:pPr marL="285750" indent="-285750">
                        <a:buFont typeface="Arial" panose="020B0604020202020204" pitchFamily="34" charset="0"/>
                        <a:buChar char="•"/>
                      </a:pPr>
                      <a:r>
                        <a:rPr lang="en-AU" sz="1600" dirty="0">
                          <a:latin typeface="Century Gothic" panose="020B0502020202020204" pitchFamily="34" charset="0"/>
                        </a:rPr>
                        <a:t>LIRV</a:t>
                      </a:r>
                    </a:p>
                    <a:p>
                      <a:pPr marL="285750" indent="-285750">
                        <a:buFont typeface="Arial" panose="020B0604020202020204" pitchFamily="34" charset="0"/>
                        <a:buChar char="•"/>
                      </a:pPr>
                      <a:r>
                        <a:rPr lang="en-AU" sz="1600" dirty="0" err="1">
                          <a:latin typeface="Century Gothic" panose="020B0502020202020204" pitchFamily="34" charset="0"/>
                        </a:rPr>
                        <a:t>LIApp</a:t>
                      </a:r>
                      <a:endParaRPr lang="en-AU" sz="1600" dirty="0">
                        <a:latin typeface="Century Gothic" panose="020B0502020202020204" pitchFamily="34" charset="0"/>
                      </a:endParaRPr>
                    </a:p>
                    <a:p>
                      <a:pPr marL="285750" indent="-285750">
                        <a:buFont typeface="Arial" panose="020B0604020202020204" pitchFamily="34" charset="0"/>
                        <a:buChar char="•"/>
                      </a:pPr>
                      <a:r>
                        <a:rPr lang="en-AU" sz="1600" dirty="0" err="1">
                          <a:latin typeface="Century Gothic" panose="020B0502020202020204" pitchFamily="34" charset="0"/>
                        </a:rPr>
                        <a:t>SRApp</a:t>
                      </a:r>
                      <a:endParaRPr lang="en-AU" sz="1600" dirty="0">
                        <a:latin typeface="Century Gothic" panose="020B0502020202020204" pitchFamily="34" charset="0"/>
                      </a:endParaRPr>
                    </a:p>
                    <a:p>
                      <a:pPr marL="285750" indent="-285750">
                        <a:buFont typeface="Arial" panose="020B0604020202020204" pitchFamily="34" charset="0"/>
                        <a:buChar char="•"/>
                      </a:pPr>
                      <a:r>
                        <a:rPr lang="en-AU" sz="1600" dirty="0">
                          <a:latin typeface="Century Gothic" panose="020B0502020202020204" pitchFamily="34" charset="0"/>
                        </a:rPr>
                        <a:t>GIHV</a:t>
                      </a:r>
                    </a:p>
                    <a:p>
                      <a:pPr marL="285750" indent="-285750">
                        <a:buFont typeface="Arial" panose="020B0604020202020204" pitchFamily="34" charset="0"/>
                        <a:buChar char="•"/>
                      </a:pPr>
                      <a:r>
                        <a:rPr lang="en-AU" sz="1600" dirty="0" err="1">
                          <a:latin typeface="Century Gothic" panose="020B0502020202020204" pitchFamily="34" charset="0"/>
                        </a:rPr>
                        <a:t>DAApp</a:t>
                      </a:r>
                      <a:endParaRPr lang="en-AU" sz="1600" dirty="0">
                        <a:latin typeface="Century Gothic" panose="020B0502020202020204" pitchFamily="34" charset="0"/>
                      </a:endParaRPr>
                    </a:p>
                    <a:p>
                      <a:pPr marL="285750" indent="-285750">
                        <a:buFont typeface="Arial" panose="020B0604020202020204" pitchFamily="34" charset="0"/>
                        <a:buChar char="•"/>
                      </a:pPr>
                      <a:r>
                        <a:rPr lang="en-AU" sz="1600" dirty="0">
                          <a:latin typeface="Century Gothic" panose="020B0502020202020204" pitchFamily="34" charset="0"/>
                        </a:rPr>
                        <a:t>Inv*</a:t>
                      </a:r>
                    </a:p>
                    <a:p>
                      <a:pPr marL="0" indent="0">
                        <a:buFont typeface="Arial" panose="020B0604020202020204" pitchFamily="34" charset="0"/>
                        <a:buNone/>
                      </a:pPr>
                      <a:endParaRPr lang="en-AU" sz="1600" dirty="0">
                        <a:latin typeface="Century Gothic" panose="020B0502020202020204" pitchFamily="34" charset="0"/>
                      </a:endParaRPr>
                    </a:p>
                  </a:txBody>
                  <a:tcPr/>
                </a:tc>
                <a:extLst>
                  <a:ext uri="{0D108BD9-81ED-4DB2-BD59-A6C34878D82A}">
                    <a16:rowId xmlns:a16="http://schemas.microsoft.com/office/drawing/2014/main" val="2674164964"/>
                  </a:ext>
                </a:extLst>
              </a:tr>
            </a:tbl>
          </a:graphicData>
        </a:graphic>
      </p:graphicFrame>
      <p:sp>
        <p:nvSpPr>
          <p:cNvPr id="4" name="Slide Number Placeholder 3">
            <a:extLst>
              <a:ext uri="{FF2B5EF4-FFF2-40B4-BE49-F238E27FC236}">
                <a16:creationId xmlns:a16="http://schemas.microsoft.com/office/drawing/2014/main" id="{D32CD0F1-C152-46CE-975C-89847E8CF8E7}"/>
              </a:ext>
            </a:extLst>
          </p:cNvPr>
          <p:cNvSpPr>
            <a:spLocks noGrp="1"/>
          </p:cNvSpPr>
          <p:nvPr>
            <p:ph type="sldNum" sz="quarter" idx="12"/>
          </p:nvPr>
        </p:nvSpPr>
        <p:spPr/>
        <p:txBody>
          <a:bodyPr/>
          <a:lstStyle/>
          <a:p>
            <a:fld id="{1A5E36CD-F560-4BB0-A7D7-AC5B2030CC44}" type="slidenum">
              <a:rPr lang="en-US" smtClean="0"/>
              <a:t>67</a:t>
            </a:fld>
            <a:endParaRPr lang="en-US" dirty="0"/>
          </a:p>
        </p:txBody>
      </p:sp>
      <p:sp>
        <p:nvSpPr>
          <p:cNvPr id="7" name="Rectangle 4">
            <a:extLst>
              <a:ext uri="{FF2B5EF4-FFF2-40B4-BE49-F238E27FC236}">
                <a16:creationId xmlns:a16="http://schemas.microsoft.com/office/drawing/2014/main" id="{1F451CEC-9365-40AA-9C0E-1FB41DA24B01}"/>
              </a:ext>
            </a:extLst>
          </p:cNvPr>
          <p:cNvSpPr>
            <a:spLocks noChangeArrowheads="1"/>
          </p:cNvSpPr>
          <p:nvPr/>
        </p:nvSpPr>
        <p:spPr bwMode="auto">
          <a:xfrm>
            <a:off x="6871447" y="825262"/>
            <a:ext cx="1017135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AU"/>
          </a:p>
        </p:txBody>
      </p:sp>
      <p:graphicFrame>
        <p:nvGraphicFramePr>
          <p:cNvPr id="8" name="Object 7">
            <a:extLst>
              <a:ext uri="{FF2B5EF4-FFF2-40B4-BE49-F238E27FC236}">
                <a16:creationId xmlns:a16="http://schemas.microsoft.com/office/drawing/2014/main" id="{8AEAA3CF-3327-469D-8E77-135581F72B78}"/>
              </a:ext>
            </a:extLst>
          </p:cNvPr>
          <p:cNvGraphicFramePr>
            <a:graphicFrameLocks noChangeAspect="1"/>
          </p:cNvGraphicFramePr>
          <p:nvPr/>
        </p:nvGraphicFramePr>
        <p:xfrm>
          <a:off x="6472685" y="913545"/>
          <a:ext cx="2491056" cy="729598"/>
        </p:xfrm>
        <a:graphic>
          <a:graphicData uri="http://schemas.openxmlformats.org/presentationml/2006/ole">
            <mc:AlternateContent xmlns:mc="http://schemas.openxmlformats.org/markup-compatibility/2006">
              <mc:Choice xmlns:v="urn:schemas-microsoft-com:vml" Requires="v">
                <p:oleObj spid="_x0000_s6152" name="Acrobat Document" r:id="rId3" imgW="5676824" imgH="1657350" progId="Acrobat.Document.2015">
                  <p:embed/>
                </p:oleObj>
              </mc:Choice>
              <mc:Fallback>
                <p:oleObj name="Acrobat Document" r:id="rId3" imgW="5676824" imgH="1657350" progId="Acrobat.Document.2015">
                  <p:embed/>
                  <p:pic>
                    <p:nvPicPr>
                      <p:cNvPr id="8" name="Object 7">
                        <a:extLst>
                          <a:ext uri="{FF2B5EF4-FFF2-40B4-BE49-F238E27FC236}">
                            <a16:creationId xmlns:a16="http://schemas.microsoft.com/office/drawing/2014/main" id="{8AEAA3CF-3327-469D-8E77-135581F72B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2685" y="913545"/>
                        <a:ext cx="2491056" cy="729598"/>
                      </a:xfrm>
                      <a:prstGeom prst="rect">
                        <a:avLst/>
                      </a:prstGeom>
                      <a:noFill/>
                    </p:spPr>
                  </p:pic>
                </p:oleObj>
              </mc:Fallback>
            </mc:AlternateContent>
          </a:graphicData>
        </a:graphic>
      </p:graphicFrame>
    </p:spTree>
    <p:extLst>
      <p:ext uri="{BB962C8B-B14F-4D97-AF65-F5344CB8AC3E}">
        <p14:creationId xmlns:p14="http://schemas.microsoft.com/office/powerpoint/2010/main" val="15792701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8686800" y="6248400"/>
            <a:ext cx="457200" cy="457200"/>
          </a:xfrm>
        </p:spPr>
        <p:txBody>
          <a:bodyPr/>
          <a:lstStyle/>
          <a:p>
            <a:pPr>
              <a:defRPr/>
            </a:pPr>
            <a:fld id="{7C7CD2D3-74D8-4DDC-92CF-A2251C28B99C}" type="slidenum">
              <a:rPr lang="en-AU" smtClean="0">
                <a:solidFill>
                  <a:srgbClr val="000000"/>
                </a:solidFill>
              </a:rPr>
              <a:pPr>
                <a:defRPr/>
              </a:pPr>
              <a:t>68</a:t>
            </a:fld>
            <a:endParaRPr lang="en-AU">
              <a:solidFill>
                <a:srgbClr val="000000"/>
              </a:solidFill>
            </a:endParaRPr>
          </a:p>
        </p:txBody>
      </p:sp>
      <p:sp>
        <p:nvSpPr>
          <p:cNvPr id="4" name="TextBox 3"/>
          <p:cNvSpPr txBox="1"/>
          <p:nvPr/>
        </p:nvSpPr>
        <p:spPr>
          <a:xfrm>
            <a:off x="395536" y="4581128"/>
            <a:ext cx="8496944" cy="1419428"/>
          </a:xfrm>
          <a:prstGeom prst="rect">
            <a:avLst/>
          </a:prstGeom>
          <a:noFill/>
        </p:spPr>
        <p:txBody>
          <a:bodyPr wrap="square" rtlCol="0">
            <a:spAutoFit/>
          </a:bodyPr>
          <a:lstStyle/>
          <a:p>
            <a:pPr>
              <a:lnSpc>
                <a:spcPct val="150000"/>
              </a:lnSpc>
            </a:pPr>
            <a:r>
              <a:rPr lang="en-AU" sz="6600" b="1" dirty="0">
                <a:latin typeface="Century Gothic" panose="020B0502020202020204" pitchFamily="34" charset="0"/>
              </a:rPr>
              <a:t>Q&amp;A</a:t>
            </a:r>
          </a:p>
        </p:txBody>
      </p:sp>
    </p:spTree>
    <p:extLst>
      <p:ext uri="{BB962C8B-B14F-4D97-AF65-F5344CB8AC3E}">
        <p14:creationId xmlns:p14="http://schemas.microsoft.com/office/powerpoint/2010/main" val="142192859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8686800" y="6248400"/>
            <a:ext cx="457200" cy="457200"/>
          </a:xfrm>
        </p:spPr>
        <p:txBody>
          <a:bodyPr/>
          <a:lstStyle/>
          <a:p>
            <a:pPr>
              <a:defRPr/>
            </a:pPr>
            <a:fld id="{7C7CD2D3-74D8-4DDC-92CF-A2251C28B99C}" type="slidenum">
              <a:rPr lang="en-AU" smtClean="0">
                <a:solidFill>
                  <a:srgbClr val="000000"/>
                </a:solidFill>
              </a:rPr>
              <a:pPr>
                <a:defRPr/>
              </a:pPr>
              <a:t>69</a:t>
            </a:fld>
            <a:endParaRPr lang="en-AU">
              <a:solidFill>
                <a:srgbClr val="000000"/>
              </a:solidFill>
            </a:endParaRPr>
          </a:p>
        </p:txBody>
      </p:sp>
      <p:sp>
        <p:nvSpPr>
          <p:cNvPr id="4" name="TextBox 3"/>
          <p:cNvSpPr txBox="1"/>
          <p:nvPr/>
        </p:nvSpPr>
        <p:spPr>
          <a:xfrm>
            <a:off x="323528" y="4287286"/>
            <a:ext cx="8496944" cy="1961114"/>
          </a:xfrm>
          <a:prstGeom prst="rect">
            <a:avLst/>
          </a:prstGeom>
          <a:noFill/>
        </p:spPr>
        <p:txBody>
          <a:bodyPr wrap="square" rtlCol="0">
            <a:spAutoFit/>
          </a:bodyPr>
          <a:lstStyle/>
          <a:p>
            <a:pPr>
              <a:lnSpc>
                <a:spcPct val="150000"/>
              </a:lnSpc>
            </a:pPr>
            <a:r>
              <a:rPr lang="en-AU" sz="3600" b="1" dirty="0">
                <a:latin typeface="Century Gothic" panose="020B0502020202020204" pitchFamily="34" charset="0"/>
              </a:rPr>
              <a:t>Thank you for listening.</a:t>
            </a:r>
          </a:p>
          <a:p>
            <a:pPr>
              <a:lnSpc>
                <a:spcPct val="150000"/>
              </a:lnSpc>
            </a:pPr>
            <a:r>
              <a:rPr lang="en-AU" dirty="0">
                <a:latin typeface="Century Gothic" panose="020B0502020202020204" pitchFamily="34" charset="0"/>
              </a:rPr>
              <a:t>Please contact </a:t>
            </a:r>
            <a:r>
              <a:rPr lang="en-AU" dirty="0">
                <a:latin typeface="Century Gothic" panose="020B0502020202020204" pitchFamily="34" charset="0"/>
                <a:hlinkClick r:id="rId3"/>
              </a:rPr>
              <a:t>education@actuaries.asn.au</a:t>
            </a:r>
            <a:r>
              <a:rPr lang="en-AU" dirty="0">
                <a:latin typeface="Century Gothic" panose="020B0502020202020204" pitchFamily="34" charset="0"/>
              </a:rPr>
              <a:t> </a:t>
            </a:r>
            <a:br>
              <a:rPr lang="en-AU" dirty="0">
                <a:latin typeface="Century Gothic" panose="020B0502020202020204" pitchFamily="34" charset="0"/>
              </a:rPr>
            </a:br>
            <a:r>
              <a:rPr lang="en-AU" dirty="0">
                <a:latin typeface="Century Gothic" panose="020B0502020202020204" pitchFamily="34" charset="0"/>
              </a:rPr>
              <a:t>if you have any questions.</a:t>
            </a:r>
          </a:p>
        </p:txBody>
      </p:sp>
    </p:spTree>
    <p:extLst>
      <p:ext uri="{BB962C8B-B14F-4D97-AF65-F5344CB8AC3E}">
        <p14:creationId xmlns:p14="http://schemas.microsoft.com/office/powerpoint/2010/main" val="4186270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580F7-0B9C-46CC-8EF8-5CACA96A7937}"/>
              </a:ext>
            </a:extLst>
          </p:cNvPr>
          <p:cNvSpPr>
            <a:spLocks noGrp="1"/>
          </p:cNvSpPr>
          <p:nvPr>
            <p:ph type="title"/>
          </p:nvPr>
        </p:nvSpPr>
        <p:spPr>
          <a:xfrm>
            <a:off x="1835696" y="-27384"/>
            <a:ext cx="7772400" cy="1143000"/>
          </a:xfrm>
        </p:spPr>
        <p:txBody>
          <a:bodyPr/>
          <a:lstStyle/>
          <a:p>
            <a:r>
              <a:rPr lang="en-AU" b="1" dirty="0">
                <a:solidFill>
                  <a:schemeClr val="tx1"/>
                </a:solidFill>
              </a:rPr>
              <a:t>Mentor  / Employer Support</a:t>
            </a:r>
          </a:p>
        </p:txBody>
      </p:sp>
      <p:sp>
        <p:nvSpPr>
          <p:cNvPr id="3" name="Content Placeholder 2">
            <a:extLst>
              <a:ext uri="{FF2B5EF4-FFF2-40B4-BE49-F238E27FC236}">
                <a16:creationId xmlns:a16="http://schemas.microsoft.com/office/drawing/2014/main" id="{54609DDB-52B2-464D-8A94-DB13736C25E5}"/>
              </a:ext>
            </a:extLst>
          </p:cNvPr>
          <p:cNvSpPr>
            <a:spLocks noGrp="1"/>
          </p:cNvSpPr>
          <p:nvPr>
            <p:ph idx="1"/>
          </p:nvPr>
        </p:nvSpPr>
        <p:spPr>
          <a:xfrm>
            <a:off x="685800" y="1700808"/>
            <a:ext cx="7772400" cy="4038600"/>
          </a:xfrm>
        </p:spPr>
        <p:txBody>
          <a:bodyPr>
            <a:normAutofit/>
          </a:bodyPr>
          <a:lstStyle/>
          <a:p>
            <a:r>
              <a:rPr lang="en-AU" sz="2400" dirty="0"/>
              <a:t>Study groups; timetable, chunk the course; take turns.</a:t>
            </a:r>
          </a:p>
          <a:p>
            <a:endParaRPr lang="en-AU" sz="2400" dirty="0"/>
          </a:p>
          <a:p>
            <a:r>
              <a:rPr lang="en-AU" sz="2400" dirty="0"/>
              <a:t>Discussion groups / lunchtime sessions / invitees (not to teach).</a:t>
            </a:r>
          </a:p>
          <a:p>
            <a:endParaRPr lang="en-AU" sz="2400" dirty="0"/>
          </a:p>
          <a:p>
            <a:r>
              <a:rPr lang="en-AU" sz="2400" dirty="0"/>
              <a:t>Work / Study / Life – balance / expectation / support</a:t>
            </a:r>
          </a:p>
        </p:txBody>
      </p:sp>
    </p:spTree>
    <p:extLst>
      <p:ext uri="{BB962C8B-B14F-4D97-AF65-F5344CB8AC3E}">
        <p14:creationId xmlns:p14="http://schemas.microsoft.com/office/powerpoint/2010/main" val="30353736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8686800" y="6248400"/>
            <a:ext cx="457200" cy="457200"/>
          </a:xfrm>
        </p:spPr>
        <p:txBody>
          <a:bodyPr/>
          <a:lstStyle/>
          <a:p>
            <a:pPr>
              <a:defRPr/>
            </a:pPr>
            <a:fld id="{7C7CD2D3-74D8-4DDC-92CF-A2251C28B99C}" type="slidenum">
              <a:rPr lang="en-AU" smtClean="0">
                <a:solidFill>
                  <a:srgbClr val="000000"/>
                </a:solidFill>
              </a:rPr>
              <a:pPr>
                <a:defRPr/>
              </a:pPr>
              <a:t>8</a:t>
            </a:fld>
            <a:endParaRPr lang="en-AU">
              <a:solidFill>
                <a:srgbClr val="000000"/>
              </a:solidFill>
            </a:endParaRPr>
          </a:p>
        </p:txBody>
      </p:sp>
      <p:sp>
        <p:nvSpPr>
          <p:cNvPr id="4" name="TextBox 3"/>
          <p:cNvSpPr txBox="1"/>
          <p:nvPr/>
        </p:nvSpPr>
        <p:spPr>
          <a:xfrm>
            <a:off x="395536" y="4581128"/>
            <a:ext cx="8496944" cy="1133965"/>
          </a:xfrm>
          <a:prstGeom prst="rect">
            <a:avLst/>
          </a:prstGeom>
          <a:noFill/>
        </p:spPr>
        <p:txBody>
          <a:bodyPr wrap="square" rtlCol="0">
            <a:spAutoFit/>
          </a:bodyPr>
          <a:lstStyle/>
          <a:p>
            <a:pPr>
              <a:lnSpc>
                <a:spcPct val="150000"/>
              </a:lnSpc>
            </a:pPr>
            <a:r>
              <a:rPr lang="en-US" b="1" dirty="0">
                <a:latin typeface="Century Gothic" panose="020B0502020202020204" pitchFamily="34" charset="0"/>
              </a:rPr>
              <a:t>Eleanor Mazando</a:t>
            </a:r>
          </a:p>
          <a:p>
            <a:pPr eaLnBrk="1" hangingPunct="1">
              <a:lnSpc>
                <a:spcPct val="150000"/>
              </a:lnSpc>
            </a:pPr>
            <a:r>
              <a:rPr lang="en-US" dirty="0">
                <a:solidFill>
                  <a:srgbClr val="333333"/>
                </a:solidFill>
                <a:latin typeface="Century Gothic" panose="020B0502020202020204" pitchFamily="34" charset="0"/>
              </a:rPr>
              <a:t>Education Manager and Team Leader</a:t>
            </a:r>
          </a:p>
        </p:txBody>
      </p:sp>
    </p:spTree>
    <p:extLst>
      <p:ext uri="{BB962C8B-B14F-4D97-AF65-F5344CB8AC3E}">
        <p14:creationId xmlns:p14="http://schemas.microsoft.com/office/powerpoint/2010/main" val="2763885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1984176" y="53752"/>
            <a:ext cx="7772400" cy="1143000"/>
          </a:xfrm>
        </p:spPr>
        <p:txBody>
          <a:bodyPr/>
          <a:lstStyle/>
          <a:p>
            <a:pPr algn="l" eaLnBrk="1" hangingPunct="1"/>
            <a:r>
              <a:rPr lang="en-US" sz="3200" b="0" dirty="0">
                <a:solidFill>
                  <a:srgbClr val="333333"/>
                </a:solidFill>
              </a:rPr>
              <a:t>    </a:t>
            </a:r>
            <a:r>
              <a:rPr lang="en-US" sz="2400" dirty="0">
                <a:solidFill>
                  <a:srgbClr val="333333"/>
                </a:solidFill>
              </a:rPr>
              <a:t>Fellowship Program Policies and Procedures</a:t>
            </a:r>
            <a:endParaRPr lang="en-US" sz="3200" dirty="0">
              <a:solidFill>
                <a:srgbClr val="333333"/>
              </a:solidFill>
            </a:endParaRPr>
          </a:p>
        </p:txBody>
      </p:sp>
      <p:sp>
        <p:nvSpPr>
          <p:cNvPr id="33795" name="Rectangle 3"/>
          <p:cNvSpPr>
            <a:spLocks noGrp="1" noChangeArrowheads="1"/>
          </p:cNvSpPr>
          <p:nvPr>
            <p:ph idx="1"/>
          </p:nvPr>
        </p:nvSpPr>
        <p:spPr>
          <a:xfrm>
            <a:off x="685800" y="1482080"/>
            <a:ext cx="7772400" cy="4755232"/>
          </a:xfrm>
        </p:spPr>
        <p:txBody>
          <a:bodyPr/>
          <a:lstStyle/>
          <a:p>
            <a:pPr eaLnBrk="1" hangingPunct="1">
              <a:lnSpc>
                <a:spcPct val="90000"/>
              </a:lnSpc>
              <a:buClr>
                <a:srgbClr val="0079A7"/>
              </a:buClr>
            </a:pPr>
            <a:r>
              <a:rPr lang="en-US" sz="2400" dirty="0">
                <a:solidFill>
                  <a:srgbClr val="333333"/>
                </a:solidFill>
              </a:rPr>
              <a:t>Academic honesty (PS1 Code of Professional Conduct)</a:t>
            </a:r>
          </a:p>
          <a:p>
            <a:pPr eaLnBrk="1" hangingPunct="1">
              <a:lnSpc>
                <a:spcPct val="90000"/>
              </a:lnSpc>
              <a:buClr>
                <a:srgbClr val="0079A7"/>
              </a:buClr>
            </a:pPr>
            <a:r>
              <a:rPr lang="en-US" sz="2400" dirty="0">
                <a:solidFill>
                  <a:srgbClr val="333333"/>
                </a:solidFill>
              </a:rPr>
              <a:t>Fee relief (50% of full fees)</a:t>
            </a:r>
          </a:p>
          <a:p>
            <a:pPr eaLnBrk="1" hangingPunct="1">
              <a:lnSpc>
                <a:spcPct val="90000"/>
              </a:lnSpc>
              <a:buClr>
                <a:srgbClr val="0079A7"/>
              </a:buClr>
            </a:pPr>
            <a:r>
              <a:rPr lang="en-US" sz="2400" dirty="0">
                <a:solidFill>
                  <a:srgbClr val="333333"/>
                </a:solidFill>
              </a:rPr>
              <a:t>Standard vs temporary exam </a:t>
            </a:r>
            <a:r>
              <a:rPr lang="en-US" sz="2400" dirty="0" err="1">
                <a:solidFill>
                  <a:srgbClr val="333333"/>
                </a:solidFill>
              </a:rPr>
              <a:t>centres</a:t>
            </a:r>
            <a:endParaRPr lang="en-US" sz="2400" dirty="0">
              <a:solidFill>
                <a:srgbClr val="333333"/>
              </a:solidFill>
            </a:endParaRPr>
          </a:p>
          <a:p>
            <a:pPr eaLnBrk="1" hangingPunct="1">
              <a:lnSpc>
                <a:spcPct val="90000"/>
              </a:lnSpc>
              <a:buClr>
                <a:srgbClr val="0079A7"/>
              </a:buClr>
            </a:pPr>
            <a:r>
              <a:rPr lang="en-US" sz="2400" dirty="0">
                <a:solidFill>
                  <a:srgbClr val="333333"/>
                </a:solidFill>
              </a:rPr>
              <a:t>Withdrawal from subjects (early and late)</a:t>
            </a:r>
          </a:p>
          <a:p>
            <a:pPr eaLnBrk="1" hangingPunct="1">
              <a:lnSpc>
                <a:spcPct val="90000"/>
              </a:lnSpc>
              <a:buClr>
                <a:srgbClr val="0079A7"/>
              </a:buClr>
            </a:pPr>
            <a:r>
              <a:rPr lang="en-US" sz="2400" dirty="0">
                <a:solidFill>
                  <a:srgbClr val="333333"/>
                </a:solidFill>
              </a:rPr>
              <a:t>Students with disabilities (access arrangement)</a:t>
            </a:r>
          </a:p>
          <a:p>
            <a:pPr eaLnBrk="1" hangingPunct="1">
              <a:lnSpc>
                <a:spcPct val="90000"/>
              </a:lnSpc>
              <a:buClr>
                <a:srgbClr val="0079A7"/>
              </a:buClr>
            </a:pPr>
            <a:r>
              <a:rPr lang="en-US" sz="2400" dirty="0">
                <a:solidFill>
                  <a:srgbClr val="333333"/>
                </a:solidFill>
              </a:rPr>
              <a:t>Special consideration</a:t>
            </a:r>
          </a:p>
          <a:p>
            <a:pPr eaLnBrk="1" hangingPunct="1">
              <a:lnSpc>
                <a:spcPct val="90000"/>
              </a:lnSpc>
              <a:buClr>
                <a:srgbClr val="0079A7"/>
              </a:buClr>
            </a:pPr>
            <a:r>
              <a:rPr lang="en-US" sz="2400" dirty="0">
                <a:solidFill>
                  <a:srgbClr val="333333"/>
                </a:solidFill>
              </a:rPr>
              <a:t>Exam performance interviews </a:t>
            </a:r>
          </a:p>
          <a:p>
            <a:pPr eaLnBrk="1" hangingPunct="1">
              <a:lnSpc>
                <a:spcPct val="90000"/>
              </a:lnSpc>
              <a:buClr>
                <a:srgbClr val="0079A7"/>
              </a:buClr>
            </a:pPr>
            <a:endParaRPr lang="en-US" sz="2400" dirty="0">
              <a:solidFill>
                <a:srgbClr val="333333"/>
              </a:solidFill>
            </a:endParaRPr>
          </a:p>
          <a:p>
            <a:pPr marL="0" indent="0" eaLnBrk="1" hangingPunct="1">
              <a:lnSpc>
                <a:spcPct val="90000"/>
              </a:lnSpc>
              <a:buClr>
                <a:srgbClr val="0079A7"/>
              </a:buClr>
              <a:buNone/>
            </a:pPr>
            <a:r>
              <a:rPr lang="en-US" sz="2400" dirty="0">
                <a:solidFill>
                  <a:srgbClr val="333333"/>
                </a:solidFill>
              </a:rPr>
              <a:t>All forms are available in the Education section of the website: </a:t>
            </a:r>
          </a:p>
          <a:p>
            <a:pPr marL="0" indent="0" algn="ctr" eaLnBrk="1" hangingPunct="1">
              <a:lnSpc>
                <a:spcPct val="90000"/>
              </a:lnSpc>
              <a:buClr>
                <a:srgbClr val="0079A7"/>
              </a:buClr>
              <a:buNone/>
            </a:pPr>
            <a:r>
              <a:rPr lang="en-US" sz="1600" dirty="0">
                <a:solidFill>
                  <a:srgbClr val="007BA7"/>
                </a:solidFill>
                <a:hlinkClick r:id="rId3"/>
              </a:rPr>
              <a:t>http://www.actuaries.asn.au/studying-with-the-institute/forms</a:t>
            </a:r>
            <a:r>
              <a:rPr lang="en-US" sz="1600" dirty="0">
                <a:solidFill>
                  <a:srgbClr val="007BA7"/>
                </a:solidFill>
              </a:rPr>
              <a:t> </a:t>
            </a:r>
            <a:endParaRPr lang="en-US" sz="1400" dirty="0">
              <a:solidFill>
                <a:srgbClr val="007BA7"/>
              </a:solidFill>
            </a:endParaRPr>
          </a:p>
          <a:p>
            <a:pPr eaLnBrk="1" hangingPunct="1">
              <a:lnSpc>
                <a:spcPct val="90000"/>
              </a:lnSpc>
            </a:pPr>
            <a:endParaRPr lang="en-US" sz="2800" dirty="0"/>
          </a:p>
          <a:p>
            <a:pPr eaLnBrk="1" hangingPunct="1">
              <a:lnSpc>
                <a:spcPct val="90000"/>
              </a:lnSpc>
            </a:pPr>
            <a:endParaRPr lang="en-US" sz="2800" dirty="0"/>
          </a:p>
        </p:txBody>
      </p:sp>
      <p:sp>
        <p:nvSpPr>
          <p:cNvPr id="5" name="Slide Number Placeholder 4"/>
          <p:cNvSpPr>
            <a:spLocks noGrp="1"/>
          </p:cNvSpPr>
          <p:nvPr>
            <p:ph type="sldNum" sz="quarter" idx="12"/>
          </p:nvPr>
        </p:nvSpPr>
        <p:spPr/>
        <p:txBody>
          <a:bodyPr/>
          <a:lstStyle/>
          <a:p>
            <a:pPr>
              <a:defRPr/>
            </a:pPr>
            <a:fld id="{2FB26CDD-FD4D-453D-B3B9-5ECB6F423A90}" type="slidenum">
              <a:rPr lang="en-AU" smtClean="0"/>
              <a:pPr>
                <a:defRPr/>
              </a:pPr>
              <a:t>9</a:t>
            </a:fld>
            <a:endParaRPr lang="en-AU" dirty="0"/>
          </a:p>
        </p:txBody>
      </p:sp>
    </p:spTree>
  </p:cSld>
  <p:clrMapOvr>
    <a:masterClrMapping/>
  </p:clrMapOvr>
</p:sld>
</file>

<file path=ppt/theme/theme1.xml><?xml version="1.0" encoding="utf-8"?>
<a:theme xmlns:a="http://schemas.openxmlformats.org/drawingml/2006/main" name="1_Blank">
  <a:themeElements>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AU" sz="2400" b="0" i="0" u="none" strike="noStrike" cap="none" normalizeH="0" baseline="0">
            <a:ln>
              <a:noFill/>
            </a:ln>
            <a:solidFill>
              <a:schemeClr val="tx1"/>
            </a:solidFill>
            <a:effectLst/>
            <a:latin typeface="Times" pitchFamily="-65"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AU" sz="2400" b="0" i="0" u="none" strike="noStrike" cap="none" normalizeH="0" baseline="0">
            <a:ln>
              <a:noFill/>
            </a:ln>
            <a:solidFill>
              <a:schemeClr val="tx1"/>
            </a:solidFill>
            <a:effectLst/>
            <a:latin typeface="Times" pitchFamily="-65" charset="0"/>
          </a:defRPr>
        </a:defPPr>
      </a:lstStyle>
    </a:ln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14629</TotalTime>
  <Words>3348</Words>
  <Application>Microsoft Office PowerPoint</Application>
  <PresentationFormat>On-screen Show (4:3)</PresentationFormat>
  <Paragraphs>577</Paragraphs>
  <Slides>69</Slides>
  <Notes>21</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69</vt:i4>
      </vt:variant>
    </vt:vector>
  </HeadingPairs>
  <TitlesOfParts>
    <vt:vector size="78" baseType="lpstr">
      <vt:lpstr>Arial</vt:lpstr>
      <vt:lpstr>Calibri</vt:lpstr>
      <vt:lpstr>Century Gothic</vt:lpstr>
      <vt:lpstr>Courier New</vt:lpstr>
      <vt:lpstr>Helvetica 95 Black</vt:lpstr>
      <vt:lpstr>Times</vt:lpstr>
      <vt:lpstr>Wingdings</vt:lpstr>
      <vt:lpstr>1_Blank</vt:lpstr>
      <vt:lpstr>Acrobat Document</vt:lpstr>
      <vt:lpstr>PowerPoint Presentation</vt:lpstr>
      <vt:lpstr>PowerPoint Presentation</vt:lpstr>
      <vt:lpstr>Session Format</vt:lpstr>
      <vt:lpstr>    Key Points</vt:lpstr>
      <vt:lpstr>Useful learning tools</vt:lpstr>
      <vt:lpstr>Mentor  / Employer Support</vt:lpstr>
      <vt:lpstr>Mentor  / Employer Support</vt:lpstr>
      <vt:lpstr>PowerPoint Presentation</vt:lpstr>
      <vt:lpstr>    Fellowship Program Policies and Procedures</vt:lpstr>
      <vt:lpstr>   Delivery of Fellowship Program subjects</vt:lpstr>
      <vt:lpstr>           Candidate Numbers</vt:lpstr>
      <vt:lpstr>               Assessments</vt:lpstr>
      <vt:lpstr>       Assessments (cont)</vt:lpstr>
      <vt:lpstr>       Assessments (cont)</vt:lpstr>
      <vt:lpstr>       Assessments (cont)</vt:lpstr>
      <vt:lpstr>         Assignment</vt:lpstr>
      <vt:lpstr>       Exam – Actuaries Institute developed courses</vt:lpstr>
      <vt:lpstr>Useful Learning Tools</vt:lpstr>
      <vt:lpstr>PowerPoint Presentation</vt:lpstr>
      <vt:lpstr>Course Background</vt:lpstr>
      <vt:lpstr>Motivation</vt:lpstr>
      <vt:lpstr>Principles</vt:lpstr>
      <vt:lpstr>Discipline</vt:lpstr>
      <vt:lpstr>Don’t Cheat</vt:lpstr>
      <vt:lpstr>Conclusion</vt:lpstr>
      <vt:lpstr>PowerPoint Presentation</vt:lpstr>
      <vt:lpstr>Why the high fail rate?</vt:lpstr>
      <vt:lpstr>Pragmatic advice for boosting your chances of passing</vt:lpstr>
      <vt:lpstr>Read only with a purpose</vt:lpstr>
      <vt:lpstr>Reverse engineer your study plans</vt:lpstr>
      <vt:lpstr>Minimum 10 day rule</vt:lpstr>
      <vt:lpstr>Minimum 10 day rule</vt:lpstr>
      <vt:lpstr>PowerPoint Presentation</vt:lpstr>
      <vt:lpstr>Exam Preparation</vt:lpstr>
      <vt:lpstr>Exam Preparation</vt:lpstr>
      <vt:lpstr>Exam Preparation</vt:lpstr>
      <vt:lpstr>PowerPoint Presentation</vt:lpstr>
      <vt:lpstr>EXAM TECHNIQUE</vt:lpstr>
      <vt:lpstr>EXAM TECHNIQUE</vt:lpstr>
      <vt:lpstr>EXAM OUTCOME  YOU WANT</vt:lpstr>
      <vt:lpstr>EXAM OUTCOME  YOU DON’T WANT</vt:lpstr>
      <vt:lpstr>EXAM TECHNIQUE</vt:lpstr>
      <vt:lpstr>Pass Criteria </vt:lpstr>
      <vt:lpstr>Pass Criteria </vt:lpstr>
      <vt:lpstr>Pass Criteria </vt:lpstr>
      <vt:lpstr>Pass Criteria </vt:lpstr>
      <vt:lpstr>The exam day</vt:lpstr>
      <vt:lpstr>Exam Technique</vt:lpstr>
      <vt:lpstr>Exam Technique</vt:lpstr>
      <vt:lpstr>The exam day</vt:lpstr>
      <vt:lpstr>In the exam room</vt:lpstr>
      <vt:lpstr>In the exam room</vt:lpstr>
      <vt:lpstr>In the exam room @ the start</vt:lpstr>
      <vt:lpstr>In the exam room @ the start</vt:lpstr>
      <vt:lpstr>The exam – answering the question</vt:lpstr>
      <vt:lpstr>The exam – answering the question</vt:lpstr>
      <vt:lpstr>The exam – answering the question</vt:lpstr>
      <vt:lpstr>The exam – answering the question</vt:lpstr>
      <vt:lpstr>Miscellaneous Exam Tips</vt:lpstr>
      <vt:lpstr>Miscellaneous Exam Tips</vt:lpstr>
      <vt:lpstr>Miscellaneous Exam Tips</vt:lpstr>
      <vt:lpstr>Miscellaneous Exam Tips</vt:lpstr>
      <vt:lpstr>PowerPoint Presentation</vt:lpstr>
      <vt:lpstr>PowerPoint Presentation</vt:lpstr>
      <vt:lpstr>PowerPoint Presentation</vt:lpstr>
      <vt:lpstr>2020 and 2021 Delivery </vt:lpstr>
      <vt:lpstr>2020 and 2021 Delivery </vt:lpstr>
      <vt:lpstr>PowerPoint Presentation</vt:lpstr>
      <vt:lpstr>PowerPoint Presentation</vt:lpstr>
    </vt:vector>
  </TitlesOfParts>
  <Company>KPD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Simon</dc:creator>
  <cp:lastModifiedBy>Eleanor Mazando</cp:lastModifiedBy>
  <cp:revision>424</cp:revision>
  <cp:lastPrinted>2017-01-17T06:22:33Z</cp:lastPrinted>
  <dcterms:created xsi:type="dcterms:W3CDTF">2005-11-11T07:05:33Z</dcterms:created>
  <dcterms:modified xsi:type="dcterms:W3CDTF">2020-01-20T06:01:44Z</dcterms:modified>
</cp:coreProperties>
</file>